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4" r:id="rId3"/>
    <p:sldId id="285" r:id="rId4"/>
    <p:sldId id="269" r:id="rId5"/>
    <p:sldId id="270" r:id="rId6"/>
    <p:sldId id="271" r:id="rId7"/>
    <p:sldId id="273" r:id="rId8"/>
    <p:sldId id="274" r:id="rId9"/>
    <p:sldId id="276" r:id="rId10"/>
    <p:sldId id="277" r:id="rId11"/>
    <p:sldId id="279" r:id="rId12"/>
    <p:sldId id="286" r:id="rId13"/>
    <p:sldId id="287" r:id="rId14"/>
    <p:sldId id="28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rpreet Singh" initials="GS" lastIdx="1" clrIdx="0">
    <p:extLst>
      <p:ext uri="{19B8F6BF-5375-455C-9EA6-DF929625EA0E}">
        <p15:presenceInfo xmlns:p15="http://schemas.microsoft.com/office/powerpoint/2012/main" userId="Gurpreet Sing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10F2"/>
    <a:srgbClr val="2A24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11/2/2022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1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82EBB-C841-A489-34F2-D2E3CC5BDDF0}"/>
              </a:ext>
            </a:extLst>
          </p:cNvPr>
          <p:cNvSpPr>
            <a:spLocks noGrp="1"/>
          </p:cNvSpPr>
          <p:nvPr>
            <p:ph type="ctrTitle"/>
          </p:nvPr>
        </p:nvSpPr>
        <p:spPr>
          <a:xfrm>
            <a:off x="3962399" y="3422025"/>
            <a:ext cx="7561730" cy="963705"/>
          </a:xfrm>
        </p:spPr>
        <p:txBody>
          <a:bodyPr>
            <a:normAutofit/>
          </a:bodyPr>
          <a:lstStyle/>
          <a:p>
            <a:r>
              <a:rPr lang="en-US" dirty="0"/>
              <a:t>Web 2.o </a:t>
            </a:r>
            <a:r>
              <a:rPr lang="en-US" sz="3200" dirty="0"/>
              <a:t>VS</a:t>
            </a:r>
            <a:r>
              <a:rPr lang="en-US" dirty="0"/>
              <a:t> web 3.0</a:t>
            </a:r>
            <a:endParaRPr lang="en-IN" dirty="0"/>
          </a:p>
        </p:txBody>
      </p:sp>
      <p:pic>
        <p:nvPicPr>
          <p:cNvPr id="7" name="Picture 6">
            <a:extLst>
              <a:ext uri="{FF2B5EF4-FFF2-40B4-BE49-F238E27FC236}">
                <a16:creationId xmlns:a16="http://schemas.microsoft.com/office/drawing/2014/main" id="{631AD61F-8201-AECC-E869-C8E464FB698A}"/>
              </a:ext>
            </a:extLst>
          </p:cNvPr>
          <p:cNvPicPr>
            <a:picLocks noChangeAspect="1"/>
          </p:cNvPicPr>
          <p:nvPr/>
        </p:nvPicPr>
        <p:blipFill>
          <a:blip r:embed="rId2"/>
          <a:stretch>
            <a:fillRect/>
          </a:stretch>
        </p:blipFill>
        <p:spPr>
          <a:xfrm>
            <a:off x="9575413" y="380681"/>
            <a:ext cx="1948716" cy="372854"/>
          </a:xfrm>
          <a:prstGeom prst="rect">
            <a:avLst/>
          </a:prstGeom>
        </p:spPr>
      </p:pic>
      <p:sp>
        <p:nvSpPr>
          <p:cNvPr id="4" name="Subtitle 2">
            <a:extLst>
              <a:ext uri="{FF2B5EF4-FFF2-40B4-BE49-F238E27FC236}">
                <a16:creationId xmlns:a16="http://schemas.microsoft.com/office/drawing/2014/main" id="{766A04E6-8E52-D29E-D4DF-3F9C3ED207ED}"/>
              </a:ext>
            </a:extLst>
          </p:cNvPr>
          <p:cNvSpPr txBox="1">
            <a:spLocks/>
          </p:cNvSpPr>
          <p:nvPr/>
        </p:nvSpPr>
        <p:spPr>
          <a:xfrm>
            <a:off x="6706534" y="4385731"/>
            <a:ext cx="4817595" cy="441763"/>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r>
              <a:rPr lang="en-US" sz="1600" b="1" dirty="0"/>
              <a:t>The Technological Revolution of the Internet</a:t>
            </a:r>
          </a:p>
          <a:p>
            <a:endParaRPr lang="en-IN" sz="1600" dirty="0"/>
          </a:p>
        </p:txBody>
      </p:sp>
      <p:sp>
        <p:nvSpPr>
          <p:cNvPr id="6" name="Subtitle 5">
            <a:extLst>
              <a:ext uri="{FF2B5EF4-FFF2-40B4-BE49-F238E27FC236}">
                <a16:creationId xmlns:a16="http://schemas.microsoft.com/office/drawing/2014/main" id="{1D854ADF-B099-01E4-D1A5-6109AE081872}"/>
              </a:ext>
            </a:extLst>
          </p:cNvPr>
          <p:cNvSpPr>
            <a:spLocks noGrp="1"/>
          </p:cNvSpPr>
          <p:nvPr>
            <p:ph type="subTitle" idx="1"/>
          </p:nvPr>
        </p:nvSpPr>
        <p:spPr>
          <a:xfrm>
            <a:off x="4326403" y="5513614"/>
            <a:ext cx="7197726" cy="963705"/>
          </a:xfrm>
        </p:spPr>
        <p:txBody>
          <a:bodyPr>
            <a:normAutofit fontScale="92500" lnSpcReduction="20000"/>
          </a:bodyPr>
          <a:lstStyle/>
          <a:p>
            <a:r>
              <a:rPr lang="en-IN" b="1" u="sng" dirty="0"/>
              <a:t> </a:t>
            </a:r>
            <a:endParaRPr lang="en-IN" sz="1600" dirty="0"/>
          </a:p>
          <a:p>
            <a:r>
              <a:rPr lang="en-IN" sz="1600" dirty="0"/>
              <a:t>Anil Rana | Vertical Head AI/ML</a:t>
            </a:r>
          </a:p>
          <a:p>
            <a:r>
              <a:rPr lang="en-IN" sz="1600" dirty="0"/>
              <a:t>Gurpreet Singh | Vertical Head Blockchain</a:t>
            </a:r>
            <a:endParaRPr lang="en-IN" dirty="0"/>
          </a:p>
        </p:txBody>
      </p:sp>
    </p:spTree>
    <p:extLst>
      <p:ext uri="{BB962C8B-B14F-4D97-AF65-F5344CB8AC3E}">
        <p14:creationId xmlns:p14="http://schemas.microsoft.com/office/powerpoint/2010/main" val="107323663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7D5DB-775F-B582-E3B0-193160D959E9}"/>
              </a:ext>
            </a:extLst>
          </p:cNvPr>
          <p:cNvSpPr>
            <a:spLocks noGrp="1"/>
          </p:cNvSpPr>
          <p:nvPr>
            <p:ph type="title"/>
          </p:nvPr>
        </p:nvSpPr>
        <p:spPr>
          <a:xfrm>
            <a:off x="667674" y="886730"/>
            <a:ext cx="3680885" cy="534396"/>
          </a:xfrm>
        </p:spPr>
        <p:txBody>
          <a:bodyPr/>
          <a:lstStyle/>
          <a:p>
            <a:r>
              <a:rPr lang="en-US" b="1" dirty="0"/>
              <a:t>WEB 3.0  Key Features</a:t>
            </a:r>
          </a:p>
        </p:txBody>
      </p:sp>
      <p:sp>
        <p:nvSpPr>
          <p:cNvPr id="3" name="Content Placeholder 2">
            <a:extLst>
              <a:ext uri="{FF2B5EF4-FFF2-40B4-BE49-F238E27FC236}">
                <a16:creationId xmlns:a16="http://schemas.microsoft.com/office/drawing/2014/main" id="{D2AA7869-8DE7-0D5E-0CC1-52D5B2026BFA}"/>
              </a:ext>
            </a:extLst>
          </p:cNvPr>
          <p:cNvSpPr>
            <a:spLocks noGrp="1"/>
          </p:cNvSpPr>
          <p:nvPr>
            <p:ph idx="1"/>
          </p:nvPr>
        </p:nvSpPr>
        <p:spPr/>
        <p:txBody>
          <a:bodyPr>
            <a:normAutofit/>
          </a:bodyPr>
          <a:lstStyle/>
          <a:p>
            <a:pPr marL="0" indent="0" algn="just">
              <a:spcAft>
                <a:spcPts val="1400"/>
              </a:spcAft>
              <a:buNone/>
            </a:pPr>
            <a:r>
              <a:rPr lang="en-US" b="1" dirty="0"/>
              <a:t> </a:t>
            </a:r>
            <a:endParaRPr lang="en-US" dirty="0"/>
          </a:p>
          <a:p>
            <a:endParaRPr lang="en-US" dirty="0"/>
          </a:p>
        </p:txBody>
      </p:sp>
      <p:sp>
        <p:nvSpPr>
          <p:cNvPr id="7" name="Text Placeholder 6">
            <a:extLst>
              <a:ext uri="{FF2B5EF4-FFF2-40B4-BE49-F238E27FC236}">
                <a16:creationId xmlns:a16="http://schemas.microsoft.com/office/drawing/2014/main" id="{3B7D9C3D-0146-38AE-9BB1-D42D9C93C2AF}"/>
              </a:ext>
            </a:extLst>
          </p:cNvPr>
          <p:cNvSpPr>
            <a:spLocks noGrp="1"/>
          </p:cNvSpPr>
          <p:nvPr>
            <p:ph type="body" sz="half" idx="2"/>
          </p:nvPr>
        </p:nvSpPr>
        <p:spPr>
          <a:xfrm>
            <a:off x="685801" y="1488361"/>
            <a:ext cx="4061012" cy="3004174"/>
          </a:xfrm>
        </p:spPr>
        <p:txBody>
          <a:bodyPr>
            <a:normAutofit/>
          </a:bodyPr>
          <a:lstStyle/>
          <a:p>
            <a:pPr marL="285750" indent="-285750">
              <a:buFont typeface="Arial" panose="020B0604020202020204" pitchFamily="34" charset="0"/>
              <a:buChar char="•"/>
            </a:pPr>
            <a:r>
              <a:rPr lang="en-US" dirty="0"/>
              <a:t>Artificial Intelligence</a:t>
            </a:r>
          </a:p>
          <a:p>
            <a:pPr marL="285750" indent="-285750">
              <a:buFont typeface="Arial" panose="020B0604020202020204" pitchFamily="34" charset="0"/>
              <a:buChar char="•"/>
            </a:pPr>
            <a:r>
              <a:rPr lang="en-IN" dirty="0"/>
              <a:t>Semantic Web</a:t>
            </a:r>
          </a:p>
          <a:p>
            <a:pPr marL="285750" indent="-285750">
              <a:buFont typeface="Arial" panose="020B0604020202020204" pitchFamily="34" charset="0"/>
              <a:buChar char="•"/>
            </a:pPr>
            <a:r>
              <a:rPr lang="en-IN" dirty="0"/>
              <a:t>Enhanced Connectivity</a:t>
            </a:r>
          </a:p>
          <a:p>
            <a:pPr marL="285750" indent="-285750">
              <a:buFont typeface="Arial" panose="020B0604020202020204" pitchFamily="34" charset="0"/>
              <a:buChar char="•"/>
            </a:pPr>
            <a:r>
              <a:rPr lang="en-IN" dirty="0"/>
              <a:t>Peer to peer Network</a:t>
            </a:r>
          </a:p>
          <a:p>
            <a:pPr marL="285750" indent="-285750">
              <a:buFont typeface="Arial" panose="020B0604020202020204" pitchFamily="34" charset="0"/>
              <a:buChar char="•"/>
            </a:pPr>
            <a:r>
              <a:rPr lang="en-IN" dirty="0"/>
              <a:t>3D Graphics</a:t>
            </a:r>
          </a:p>
          <a:p>
            <a:pPr marL="285750" indent="-285750">
              <a:buFont typeface="Arial" panose="020B0604020202020204" pitchFamily="34" charset="0"/>
              <a:buChar char="•"/>
            </a:pPr>
            <a:r>
              <a:rPr lang="en-IN" dirty="0"/>
              <a:t>Metaverse</a:t>
            </a:r>
          </a:p>
          <a:p>
            <a:pPr marL="285750" indent="-285750">
              <a:buFont typeface="Arial" panose="020B0604020202020204" pitchFamily="34" charset="0"/>
              <a:buChar char="•"/>
            </a:pPr>
            <a:r>
              <a:rPr lang="en-IN" dirty="0"/>
              <a:t>Ubiquity</a:t>
            </a:r>
          </a:p>
        </p:txBody>
      </p:sp>
      <p:pic>
        <p:nvPicPr>
          <p:cNvPr id="4" name="Picture 3">
            <a:extLst>
              <a:ext uri="{FF2B5EF4-FFF2-40B4-BE49-F238E27FC236}">
                <a16:creationId xmlns:a16="http://schemas.microsoft.com/office/drawing/2014/main" id="{0930BF9A-E4B6-124A-C55C-32EC2797A61C}"/>
              </a:ext>
            </a:extLst>
          </p:cNvPr>
          <p:cNvPicPr>
            <a:picLocks noChangeAspect="1"/>
          </p:cNvPicPr>
          <p:nvPr/>
        </p:nvPicPr>
        <p:blipFill>
          <a:blip r:embed="rId2"/>
          <a:stretch>
            <a:fillRect/>
          </a:stretch>
        </p:blipFill>
        <p:spPr>
          <a:xfrm>
            <a:off x="10072021" y="236746"/>
            <a:ext cx="1948716" cy="372854"/>
          </a:xfrm>
          <a:prstGeom prst="rect">
            <a:avLst/>
          </a:prstGeom>
        </p:spPr>
      </p:pic>
      <p:pic>
        <p:nvPicPr>
          <p:cNvPr id="6" name="Picture 5">
            <a:extLst>
              <a:ext uri="{FF2B5EF4-FFF2-40B4-BE49-F238E27FC236}">
                <a16:creationId xmlns:a16="http://schemas.microsoft.com/office/drawing/2014/main" id="{0C7251C9-68BD-B075-3C72-8873F9C1F092}"/>
              </a:ext>
            </a:extLst>
          </p:cNvPr>
          <p:cNvPicPr>
            <a:picLocks noChangeAspect="1"/>
          </p:cNvPicPr>
          <p:nvPr/>
        </p:nvPicPr>
        <p:blipFill>
          <a:blip r:embed="rId3"/>
          <a:stretch>
            <a:fillRect/>
          </a:stretch>
        </p:blipFill>
        <p:spPr>
          <a:xfrm>
            <a:off x="4965969" y="886730"/>
            <a:ext cx="6858957" cy="5563376"/>
          </a:xfrm>
          <a:prstGeom prst="rect">
            <a:avLst/>
          </a:prstGeom>
        </p:spPr>
      </p:pic>
    </p:spTree>
    <p:extLst>
      <p:ext uri="{BB962C8B-B14F-4D97-AF65-F5344CB8AC3E}">
        <p14:creationId xmlns:p14="http://schemas.microsoft.com/office/powerpoint/2010/main" val="272355872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CAE1E-B810-DBC0-70BD-C5298376F968}"/>
              </a:ext>
            </a:extLst>
          </p:cNvPr>
          <p:cNvSpPr>
            <a:spLocks noGrp="1"/>
          </p:cNvSpPr>
          <p:nvPr>
            <p:ph type="title"/>
          </p:nvPr>
        </p:nvSpPr>
        <p:spPr>
          <a:xfrm>
            <a:off x="685801" y="609600"/>
            <a:ext cx="10131425" cy="1286435"/>
          </a:xfrm>
        </p:spPr>
        <p:txBody>
          <a:bodyPr/>
          <a:lstStyle/>
          <a:p>
            <a:r>
              <a:rPr lang="en-US" b="1" dirty="0"/>
              <a:t>The Web 3.0 for business enterprises</a:t>
            </a:r>
            <a:br>
              <a:rPr lang="en-US" b="1" dirty="0"/>
            </a:br>
            <a:endParaRPr lang="en-US" b="1" dirty="0"/>
          </a:p>
        </p:txBody>
      </p:sp>
      <p:sp>
        <p:nvSpPr>
          <p:cNvPr id="3" name="Content Placeholder 2">
            <a:extLst>
              <a:ext uri="{FF2B5EF4-FFF2-40B4-BE49-F238E27FC236}">
                <a16:creationId xmlns:a16="http://schemas.microsoft.com/office/drawing/2014/main" id="{6A280733-55EC-1414-B975-93CDCECCD369}"/>
              </a:ext>
            </a:extLst>
          </p:cNvPr>
          <p:cNvSpPr>
            <a:spLocks noGrp="1"/>
          </p:cNvSpPr>
          <p:nvPr>
            <p:ph idx="1"/>
          </p:nvPr>
        </p:nvSpPr>
        <p:spPr>
          <a:xfrm>
            <a:off x="685801" y="1483161"/>
            <a:ext cx="8525434" cy="3236757"/>
          </a:xfrm>
        </p:spPr>
        <p:txBody>
          <a:bodyPr>
            <a:noAutofit/>
          </a:bodyPr>
          <a:lstStyle/>
          <a:p>
            <a:pPr marL="342900" indent="-342900">
              <a:buFont typeface="+mj-lt"/>
              <a:buAutoNum type="arabicPeriod"/>
            </a:pPr>
            <a:r>
              <a:rPr lang="en-US" dirty="0">
                <a:effectLst/>
              </a:rPr>
              <a:t>Transparency for B2B businesses</a:t>
            </a:r>
          </a:p>
          <a:p>
            <a:pPr marL="342900" indent="-342900">
              <a:buFont typeface="+mj-lt"/>
              <a:buAutoNum type="arabicPeriod"/>
            </a:pPr>
            <a:r>
              <a:rPr lang="en-US" dirty="0">
                <a:effectLst/>
              </a:rPr>
              <a:t>Power to the end users in Social media industry</a:t>
            </a:r>
          </a:p>
          <a:p>
            <a:pPr marL="342900" indent="-342900">
              <a:buFont typeface="+mj-lt"/>
              <a:buAutoNum type="arabicPeriod"/>
            </a:pPr>
            <a:r>
              <a:rPr lang="en-US" dirty="0">
                <a:effectLst/>
              </a:rPr>
              <a:t>Better marketing strategy for the sellers</a:t>
            </a:r>
          </a:p>
          <a:p>
            <a:pPr marL="342900" indent="-342900">
              <a:buFont typeface="+mj-lt"/>
              <a:buAutoNum type="arabicPeriod"/>
            </a:pPr>
            <a:r>
              <a:rPr lang="en-US" dirty="0">
                <a:effectLst/>
              </a:rPr>
              <a:t>Smart IoT devices can help in expansion of enterprises</a:t>
            </a:r>
          </a:p>
          <a:p>
            <a:pPr marL="342900" indent="-342900">
              <a:buFont typeface="+mj-lt"/>
              <a:buAutoNum type="arabicPeriod"/>
            </a:pPr>
            <a:r>
              <a:rPr lang="en-US" dirty="0">
                <a:effectLst/>
              </a:rPr>
              <a:t>Reaching out to the target audience in retail sector and e-commerce</a:t>
            </a:r>
          </a:p>
          <a:p>
            <a:pPr marL="342900" indent="-342900">
              <a:buFont typeface="+mj-lt"/>
              <a:buAutoNum type="arabicPeriod"/>
            </a:pPr>
            <a:r>
              <a:rPr lang="en-US" dirty="0">
                <a:effectLst/>
              </a:rPr>
              <a:t>AI-based Chatbots and interoperability for clients and customers</a:t>
            </a:r>
          </a:p>
          <a:p>
            <a:pPr marL="342900" indent="-342900">
              <a:buFont typeface="+mj-lt"/>
              <a:buAutoNum type="arabicPeriod"/>
            </a:pPr>
            <a:r>
              <a:rPr lang="en-US" dirty="0">
                <a:effectLst/>
              </a:rPr>
              <a:t>Blockchain technology for easing technical hassles and high security</a:t>
            </a:r>
            <a:br>
              <a:rPr lang="en-US" dirty="0">
                <a:effectLst/>
              </a:rPr>
            </a:br>
            <a:br>
              <a:rPr lang="en-US" dirty="0">
                <a:effectLst/>
              </a:rPr>
            </a:br>
            <a:r>
              <a:rPr lang="en-US" b="1" dirty="0"/>
              <a:t>  </a:t>
            </a:r>
            <a:endParaRPr lang="en-US" dirty="0"/>
          </a:p>
        </p:txBody>
      </p:sp>
      <p:pic>
        <p:nvPicPr>
          <p:cNvPr id="4" name="Picture 3">
            <a:extLst>
              <a:ext uri="{FF2B5EF4-FFF2-40B4-BE49-F238E27FC236}">
                <a16:creationId xmlns:a16="http://schemas.microsoft.com/office/drawing/2014/main" id="{11F76AD5-9E71-588C-A24B-C491DC7F6A84}"/>
              </a:ext>
            </a:extLst>
          </p:cNvPr>
          <p:cNvPicPr>
            <a:picLocks noChangeAspect="1"/>
          </p:cNvPicPr>
          <p:nvPr/>
        </p:nvPicPr>
        <p:blipFill>
          <a:blip r:embed="rId2"/>
          <a:stretch>
            <a:fillRect/>
          </a:stretch>
        </p:blipFill>
        <p:spPr>
          <a:xfrm>
            <a:off x="10072021" y="236746"/>
            <a:ext cx="1948716" cy="372854"/>
          </a:xfrm>
          <a:prstGeom prst="rect">
            <a:avLst/>
          </a:prstGeom>
        </p:spPr>
      </p:pic>
      <p:sp>
        <p:nvSpPr>
          <p:cNvPr id="5" name="Title 1">
            <a:extLst>
              <a:ext uri="{FF2B5EF4-FFF2-40B4-BE49-F238E27FC236}">
                <a16:creationId xmlns:a16="http://schemas.microsoft.com/office/drawing/2014/main" id="{9B57F15E-FAC2-A485-0D8D-FF33263ADC95}"/>
              </a:ext>
            </a:extLst>
          </p:cNvPr>
          <p:cNvSpPr txBox="1">
            <a:spLocks/>
          </p:cNvSpPr>
          <p:nvPr/>
        </p:nvSpPr>
        <p:spPr>
          <a:xfrm>
            <a:off x="618567" y="4621307"/>
            <a:ext cx="10131425" cy="528918"/>
          </a:xfrm>
          <a:prstGeom prst="rect">
            <a:avLst/>
          </a:prstGeom>
          <a:effectLst/>
        </p:spPr>
        <p:txBody>
          <a:bodyPr vert="horz" lIns="91440" tIns="45720" rIns="91440" bIns="45720" rtlCol="0" anchor="ctr">
            <a:normAutofit fontScale="475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Walmart </a:t>
            </a:r>
            <a:r>
              <a:rPr lang="en-US" b="1"/>
              <a:t>Canada </a:t>
            </a:r>
            <a:endParaRPr lang="en-US" b="1" dirty="0"/>
          </a:p>
          <a:p>
            <a:r>
              <a:rPr lang="en-US" b="1" dirty="0"/>
              <a:t>Case Study -  https://www.hyperledger.org/learn/publications/walmart-case-study </a:t>
            </a:r>
          </a:p>
        </p:txBody>
      </p:sp>
    </p:spTree>
    <p:extLst>
      <p:ext uri="{BB962C8B-B14F-4D97-AF65-F5344CB8AC3E}">
        <p14:creationId xmlns:p14="http://schemas.microsoft.com/office/powerpoint/2010/main" val="266210426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932E6-2EBB-F579-D647-3C4CCE70AE15}"/>
              </a:ext>
            </a:extLst>
          </p:cNvPr>
          <p:cNvSpPr>
            <a:spLocks noGrp="1"/>
          </p:cNvSpPr>
          <p:nvPr>
            <p:ph type="title"/>
          </p:nvPr>
        </p:nvSpPr>
        <p:spPr>
          <a:xfrm>
            <a:off x="645460" y="273423"/>
            <a:ext cx="10131425" cy="728133"/>
          </a:xfrm>
        </p:spPr>
        <p:txBody>
          <a:bodyPr/>
          <a:lstStyle/>
          <a:p>
            <a:r>
              <a:rPr lang="en-IN" dirty="0"/>
              <a:t>Web 2.0 vs 3.0 Architecture</a:t>
            </a:r>
          </a:p>
        </p:txBody>
      </p:sp>
      <p:pic>
        <p:nvPicPr>
          <p:cNvPr id="1026" name="Picture 2">
            <a:extLst>
              <a:ext uri="{FF2B5EF4-FFF2-40B4-BE49-F238E27FC236}">
                <a16:creationId xmlns:a16="http://schemas.microsoft.com/office/drawing/2014/main" id="{D50A4EA4-B075-2D75-52E1-D826233B186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54590" y="1627094"/>
            <a:ext cx="4860244" cy="49574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EE38F00-97BF-6413-0166-AEE7DBEBF4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377" y="1627094"/>
            <a:ext cx="4527176" cy="49574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ADC6C58-665C-9CC1-8012-2F4248B23892}"/>
              </a:ext>
            </a:extLst>
          </p:cNvPr>
          <p:cNvPicPr>
            <a:picLocks noChangeAspect="1"/>
          </p:cNvPicPr>
          <p:nvPr/>
        </p:nvPicPr>
        <p:blipFill>
          <a:blip r:embed="rId4"/>
          <a:stretch>
            <a:fillRect/>
          </a:stretch>
        </p:blipFill>
        <p:spPr>
          <a:xfrm>
            <a:off x="10072021" y="236746"/>
            <a:ext cx="1948716" cy="372854"/>
          </a:xfrm>
          <a:prstGeom prst="rect">
            <a:avLst/>
          </a:prstGeom>
        </p:spPr>
      </p:pic>
      <p:sp>
        <p:nvSpPr>
          <p:cNvPr id="3" name="Title 1">
            <a:extLst>
              <a:ext uri="{FF2B5EF4-FFF2-40B4-BE49-F238E27FC236}">
                <a16:creationId xmlns:a16="http://schemas.microsoft.com/office/drawing/2014/main" id="{A54CB709-F951-563B-B75E-D4720EDF35CC}"/>
              </a:ext>
            </a:extLst>
          </p:cNvPr>
          <p:cNvSpPr txBox="1">
            <a:spLocks/>
          </p:cNvSpPr>
          <p:nvPr/>
        </p:nvSpPr>
        <p:spPr>
          <a:xfrm>
            <a:off x="685802" y="898961"/>
            <a:ext cx="10131425" cy="728133"/>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2000" dirty="0"/>
              <a:t>                             Web 2.0                                                                                           Web 3.0 </a:t>
            </a:r>
          </a:p>
        </p:txBody>
      </p:sp>
    </p:spTree>
    <p:extLst>
      <p:ext uri="{BB962C8B-B14F-4D97-AF65-F5344CB8AC3E}">
        <p14:creationId xmlns:p14="http://schemas.microsoft.com/office/powerpoint/2010/main" val="283468776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932E6-2EBB-F579-D647-3C4CCE70AE15}"/>
              </a:ext>
            </a:extLst>
          </p:cNvPr>
          <p:cNvSpPr>
            <a:spLocks noGrp="1"/>
          </p:cNvSpPr>
          <p:nvPr>
            <p:ph type="title"/>
          </p:nvPr>
        </p:nvSpPr>
        <p:spPr>
          <a:xfrm>
            <a:off x="645460" y="273424"/>
            <a:ext cx="10131425" cy="600636"/>
          </a:xfrm>
        </p:spPr>
        <p:txBody>
          <a:bodyPr>
            <a:normAutofit fontScale="90000"/>
          </a:bodyPr>
          <a:lstStyle/>
          <a:p>
            <a:r>
              <a:rPr lang="en-IN" dirty="0"/>
              <a:t>Web2.0 vs Web 3.0</a:t>
            </a:r>
          </a:p>
        </p:txBody>
      </p:sp>
      <p:pic>
        <p:nvPicPr>
          <p:cNvPr id="4" name="Picture 3">
            <a:extLst>
              <a:ext uri="{FF2B5EF4-FFF2-40B4-BE49-F238E27FC236}">
                <a16:creationId xmlns:a16="http://schemas.microsoft.com/office/drawing/2014/main" id="{3ADC6C58-665C-9CC1-8012-2F4248B23892}"/>
              </a:ext>
            </a:extLst>
          </p:cNvPr>
          <p:cNvPicPr>
            <a:picLocks noChangeAspect="1"/>
          </p:cNvPicPr>
          <p:nvPr/>
        </p:nvPicPr>
        <p:blipFill>
          <a:blip r:embed="rId2"/>
          <a:stretch>
            <a:fillRect/>
          </a:stretch>
        </p:blipFill>
        <p:spPr>
          <a:xfrm>
            <a:off x="10072021" y="236746"/>
            <a:ext cx="1948716" cy="372854"/>
          </a:xfrm>
          <a:prstGeom prst="rect">
            <a:avLst/>
          </a:prstGeom>
        </p:spPr>
      </p:pic>
      <p:pic>
        <p:nvPicPr>
          <p:cNvPr id="6" name="Content Placeholder 5">
            <a:extLst>
              <a:ext uri="{FF2B5EF4-FFF2-40B4-BE49-F238E27FC236}">
                <a16:creationId xmlns:a16="http://schemas.microsoft.com/office/drawing/2014/main" id="{CADDCCFA-4206-ABE3-5459-783561DDE337}"/>
              </a:ext>
            </a:extLst>
          </p:cNvPr>
          <p:cNvPicPr>
            <a:picLocks noGrp="1" noChangeAspect="1"/>
          </p:cNvPicPr>
          <p:nvPr>
            <p:ph idx="1"/>
          </p:nvPr>
        </p:nvPicPr>
        <p:blipFill>
          <a:blip r:embed="rId3"/>
          <a:stretch>
            <a:fillRect/>
          </a:stretch>
        </p:blipFill>
        <p:spPr>
          <a:xfrm>
            <a:off x="2770095" y="1001556"/>
            <a:ext cx="4329952" cy="5783580"/>
          </a:xfrm>
        </p:spPr>
      </p:pic>
    </p:spTree>
    <p:extLst>
      <p:ext uri="{BB962C8B-B14F-4D97-AF65-F5344CB8AC3E}">
        <p14:creationId xmlns:p14="http://schemas.microsoft.com/office/powerpoint/2010/main" val="232174032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F16680-99A8-7A5E-3EAF-0502D0DC2A81}"/>
              </a:ext>
            </a:extLst>
          </p:cNvPr>
          <p:cNvSpPr>
            <a:spLocks noGrp="1"/>
          </p:cNvSpPr>
          <p:nvPr>
            <p:ph idx="1"/>
          </p:nvPr>
        </p:nvSpPr>
        <p:spPr>
          <a:xfrm>
            <a:off x="685801" y="2142067"/>
            <a:ext cx="10131425" cy="1918945"/>
          </a:xfrm>
        </p:spPr>
        <p:txBody>
          <a:bodyPr>
            <a:normAutofit/>
          </a:bodyPr>
          <a:lstStyle/>
          <a:p>
            <a:pPr marL="0" indent="0" algn="ctr">
              <a:buNone/>
            </a:pPr>
            <a:r>
              <a:rPr lang="en-US" sz="4800" dirty="0"/>
              <a:t>THANK YOU</a:t>
            </a:r>
          </a:p>
        </p:txBody>
      </p:sp>
    </p:spTree>
    <p:extLst>
      <p:ext uri="{BB962C8B-B14F-4D97-AF65-F5344CB8AC3E}">
        <p14:creationId xmlns:p14="http://schemas.microsoft.com/office/powerpoint/2010/main" val="207016917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D9A36F-B0C5-7249-62A8-D50C4153C933}"/>
              </a:ext>
            </a:extLst>
          </p:cNvPr>
          <p:cNvSpPr txBox="1">
            <a:spLocks/>
          </p:cNvSpPr>
          <p:nvPr/>
        </p:nvSpPr>
        <p:spPr>
          <a:xfrm>
            <a:off x="318255" y="357634"/>
            <a:ext cx="6519867" cy="672353"/>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200" b="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MOOGLELABS - SERVICES</a:t>
            </a:r>
            <a:endParaRPr lang="en-IN" dirty="0"/>
          </a:p>
        </p:txBody>
      </p:sp>
      <p:sp>
        <p:nvSpPr>
          <p:cNvPr id="9" name="TextBox 8">
            <a:extLst>
              <a:ext uri="{FF2B5EF4-FFF2-40B4-BE49-F238E27FC236}">
                <a16:creationId xmlns:a16="http://schemas.microsoft.com/office/drawing/2014/main" id="{3C8F9547-3FC4-5B41-84C3-341979968003}"/>
              </a:ext>
            </a:extLst>
          </p:cNvPr>
          <p:cNvSpPr txBox="1"/>
          <p:nvPr/>
        </p:nvSpPr>
        <p:spPr>
          <a:xfrm>
            <a:off x="357929" y="1492353"/>
            <a:ext cx="10151045" cy="369332"/>
          </a:xfrm>
          <a:prstGeom prst="rect">
            <a:avLst/>
          </a:prstGeom>
          <a:noFill/>
        </p:spPr>
        <p:txBody>
          <a:bodyPr wrap="square">
            <a:spAutoFit/>
          </a:bodyPr>
          <a:lstStyle/>
          <a:p>
            <a:pPr fontAlgn="base"/>
            <a:r>
              <a:rPr lang="en-US" b="0" i="0" dirty="0">
                <a:solidFill>
                  <a:schemeClr val="tx1">
                    <a:lumMod val="85000"/>
                    <a:lumOff val="15000"/>
                  </a:schemeClr>
                </a:solidFill>
                <a:effectLst/>
                <a:latin typeface="Poppins" panose="00000500000000000000" pitchFamily="2" charset="0"/>
              </a:rPr>
              <a:t>"Decoding Innovation" in AI/ML, Blockchain, DevOps, Data Science &amp; Metaverse</a:t>
            </a:r>
          </a:p>
        </p:txBody>
      </p:sp>
      <p:sp>
        <p:nvSpPr>
          <p:cNvPr id="10" name="TextBox 9">
            <a:extLst>
              <a:ext uri="{FF2B5EF4-FFF2-40B4-BE49-F238E27FC236}">
                <a16:creationId xmlns:a16="http://schemas.microsoft.com/office/drawing/2014/main" id="{FC753033-7C24-1274-7CF6-1D08326B7FBD}"/>
              </a:ext>
            </a:extLst>
          </p:cNvPr>
          <p:cNvSpPr txBox="1"/>
          <p:nvPr/>
        </p:nvSpPr>
        <p:spPr>
          <a:xfrm>
            <a:off x="362692" y="1972990"/>
            <a:ext cx="11093098" cy="1815882"/>
          </a:xfrm>
          <a:prstGeom prst="rect">
            <a:avLst/>
          </a:prstGeom>
          <a:noFill/>
        </p:spPr>
        <p:txBody>
          <a:bodyPr wrap="square">
            <a:spAutoFit/>
          </a:bodyPr>
          <a:lstStyle/>
          <a:p>
            <a:pPr fontAlgn="base"/>
            <a:r>
              <a:rPr lang="en-US" sz="1400" b="0" i="0" dirty="0">
                <a:effectLst/>
                <a:latin typeface="Segoe UI Historic" panose="020B0502040204020203" pitchFamily="34" charset="0"/>
              </a:rPr>
              <a:t>Many organizations are afraid to take the leap toward AI/ML, Blockchain, DevOps, and Data Science. </a:t>
            </a:r>
            <a:r>
              <a:rPr lang="en-US" sz="1400" b="0" i="0" dirty="0" err="1">
                <a:effectLst/>
                <a:latin typeface="Segoe UI Historic" panose="020B0502040204020203" pitchFamily="34" charset="0"/>
              </a:rPr>
              <a:t>MoogleLabs</a:t>
            </a:r>
            <a:r>
              <a:rPr lang="en-US" sz="1400" b="0" i="0" dirty="0">
                <a:effectLst/>
                <a:latin typeface="Segoe UI Historic" panose="020B0502040204020203" pitchFamily="34" charset="0"/>
              </a:rPr>
              <a:t> makes the journey streamlined and smooth for you. Founded by seasoned IT experts, the company has the resources to help your business embrace new-age technology. </a:t>
            </a:r>
            <a:br>
              <a:rPr lang="en-US" sz="1400" b="0" i="0" dirty="0">
                <a:effectLst/>
                <a:latin typeface="Segoe UI Historic" panose="020B0502040204020203" pitchFamily="34" charset="0"/>
              </a:rPr>
            </a:br>
            <a:endParaRPr lang="en-US" sz="1400" b="0" i="0" dirty="0">
              <a:effectLst/>
              <a:latin typeface="Segoe UI" panose="020B0502040204020203" pitchFamily="34" charset="0"/>
            </a:endParaRPr>
          </a:p>
          <a:p>
            <a:pPr fontAlgn="base"/>
            <a:r>
              <a:rPr lang="en-US" sz="1400" b="0" i="0" dirty="0">
                <a:effectLst/>
                <a:latin typeface="Segoe UI Historic" panose="020B0502040204020203" pitchFamily="34" charset="0"/>
              </a:rPr>
              <a:t>At </a:t>
            </a:r>
            <a:r>
              <a:rPr lang="en-US" sz="1400" b="0" i="0" dirty="0" err="1">
                <a:effectLst/>
                <a:latin typeface="Segoe UI Historic" panose="020B0502040204020203" pitchFamily="34" charset="0"/>
              </a:rPr>
              <a:t>MoogleLabs</a:t>
            </a:r>
            <a:r>
              <a:rPr lang="en-US" sz="1400" b="0" i="0" dirty="0">
                <a:effectLst/>
                <a:latin typeface="Segoe UI Historic" panose="020B0502040204020203" pitchFamily="34" charset="0"/>
              </a:rPr>
              <a:t>, we help you compete effectively by leveraging cutting-edge technology and in this endeavor, we have a talented team, which is certified in the technologies it works on.  We have transformed businesses with our deep understanding of technology that can be utilized for various industries. The company is known for building a great client-business relationship by being transparent throughout the whole journey. </a:t>
            </a:r>
            <a:r>
              <a:rPr lang="en-US" sz="1400" b="0" i="0" dirty="0" err="1">
                <a:effectLst/>
                <a:latin typeface="Segoe UI Historic" panose="020B0502040204020203" pitchFamily="34" charset="0"/>
              </a:rPr>
              <a:t>MoogleLabs</a:t>
            </a:r>
            <a:r>
              <a:rPr lang="en-US" sz="1400" b="0" i="0" dirty="0">
                <a:effectLst/>
                <a:latin typeface="Segoe UI Historic" panose="020B0502040204020203" pitchFamily="34" charset="0"/>
              </a:rPr>
              <a:t> is always ready to better itself to provide the best services to its clients.</a:t>
            </a:r>
            <a:endParaRPr lang="en-US" sz="1400" b="0" i="0" dirty="0">
              <a:effectLst/>
              <a:latin typeface="Segoe UI" panose="020B0502040204020203" pitchFamily="34" charset="0"/>
            </a:endParaRPr>
          </a:p>
        </p:txBody>
      </p:sp>
      <p:sp>
        <p:nvSpPr>
          <p:cNvPr id="16" name="Rectangle 15">
            <a:extLst>
              <a:ext uri="{FF2B5EF4-FFF2-40B4-BE49-F238E27FC236}">
                <a16:creationId xmlns:a16="http://schemas.microsoft.com/office/drawing/2014/main" id="{5CB8C369-31D9-1C0A-F791-8E916BDE13EA}"/>
              </a:ext>
            </a:extLst>
          </p:cNvPr>
          <p:cNvSpPr/>
          <p:nvPr/>
        </p:nvSpPr>
        <p:spPr>
          <a:xfrm>
            <a:off x="382223" y="3985470"/>
            <a:ext cx="2238375" cy="17145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TextBox 16">
            <a:extLst>
              <a:ext uri="{FF2B5EF4-FFF2-40B4-BE49-F238E27FC236}">
                <a16:creationId xmlns:a16="http://schemas.microsoft.com/office/drawing/2014/main" id="{3B28FF55-02CC-D643-CEFE-427E683F9384}"/>
              </a:ext>
            </a:extLst>
          </p:cNvPr>
          <p:cNvSpPr txBox="1"/>
          <p:nvPr/>
        </p:nvSpPr>
        <p:spPr>
          <a:xfrm>
            <a:off x="439373" y="4875967"/>
            <a:ext cx="2181225" cy="784830"/>
          </a:xfrm>
          <a:prstGeom prst="rect">
            <a:avLst/>
          </a:prstGeom>
          <a:noFill/>
        </p:spPr>
        <p:txBody>
          <a:bodyPr wrap="square">
            <a:spAutoFit/>
          </a:bodyPr>
          <a:lstStyle/>
          <a:p>
            <a:pPr algn="l"/>
            <a:r>
              <a:rPr lang="en-US" sz="900" b="0" i="0" dirty="0">
                <a:effectLst/>
                <a:latin typeface="Poppins" panose="00000500000000000000" pitchFamily="2" charset="0"/>
              </a:rPr>
              <a:t>Our Applied AI brings roadmap to scale enterprise-grade solutions, with the power of analytics, automation and next-level computing.</a:t>
            </a:r>
          </a:p>
        </p:txBody>
      </p:sp>
      <p:pic>
        <p:nvPicPr>
          <p:cNvPr id="18" name="Graphic 17">
            <a:extLst>
              <a:ext uri="{FF2B5EF4-FFF2-40B4-BE49-F238E27FC236}">
                <a16:creationId xmlns:a16="http://schemas.microsoft.com/office/drawing/2014/main" id="{5E296D80-E42F-84A4-F7B1-CB0310786A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9385" y="4104423"/>
            <a:ext cx="373970" cy="432632"/>
          </a:xfrm>
          <a:prstGeom prst="rect">
            <a:avLst/>
          </a:prstGeom>
        </p:spPr>
      </p:pic>
      <p:sp>
        <p:nvSpPr>
          <p:cNvPr id="19" name="Rectangle 18">
            <a:extLst>
              <a:ext uri="{FF2B5EF4-FFF2-40B4-BE49-F238E27FC236}">
                <a16:creationId xmlns:a16="http://schemas.microsoft.com/office/drawing/2014/main" id="{B261BFB0-7176-46E5-ED11-23967C8426BE}"/>
              </a:ext>
            </a:extLst>
          </p:cNvPr>
          <p:cNvSpPr/>
          <p:nvPr/>
        </p:nvSpPr>
        <p:spPr>
          <a:xfrm>
            <a:off x="2682207" y="3986868"/>
            <a:ext cx="2238375" cy="17145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TextBox 19">
            <a:extLst>
              <a:ext uri="{FF2B5EF4-FFF2-40B4-BE49-F238E27FC236}">
                <a16:creationId xmlns:a16="http://schemas.microsoft.com/office/drawing/2014/main" id="{A1074BB2-A88B-3479-3062-B28AADFD39EE}"/>
              </a:ext>
            </a:extLst>
          </p:cNvPr>
          <p:cNvSpPr txBox="1"/>
          <p:nvPr/>
        </p:nvSpPr>
        <p:spPr>
          <a:xfrm>
            <a:off x="2739357" y="4886892"/>
            <a:ext cx="2181225" cy="646331"/>
          </a:xfrm>
          <a:prstGeom prst="rect">
            <a:avLst/>
          </a:prstGeom>
          <a:noFill/>
        </p:spPr>
        <p:txBody>
          <a:bodyPr wrap="square">
            <a:spAutoFit/>
          </a:bodyPr>
          <a:lstStyle/>
          <a:p>
            <a:pPr algn="l"/>
            <a:r>
              <a:rPr lang="en-US" sz="900" b="0" i="0" dirty="0">
                <a:effectLst/>
                <a:latin typeface="Poppins" panose="00000500000000000000" pitchFamily="2" charset="0"/>
              </a:rPr>
              <a:t>Scale up your business with future-ready ML-powered applications integrated with AR/VR, image &amp; video analytics.</a:t>
            </a:r>
          </a:p>
        </p:txBody>
      </p:sp>
      <p:sp>
        <p:nvSpPr>
          <p:cNvPr id="21" name="Rectangle 20">
            <a:extLst>
              <a:ext uri="{FF2B5EF4-FFF2-40B4-BE49-F238E27FC236}">
                <a16:creationId xmlns:a16="http://schemas.microsoft.com/office/drawing/2014/main" id="{8653ECDD-8A23-2B65-31B0-D075308D39C9}"/>
              </a:ext>
            </a:extLst>
          </p:cNvPr>
          <p:cNvSpPr/>
          <p:nvPr/>
        </p:nvSpPr>
        <p:spPr>
          <a:xfrm>
            <a:off x="4998969" y="4013433"/>
            <a:ext cx="2238375" cy="17145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TextBox 21">
            <a:extLst>
              <a:ext uri="{FF2B5EF4-FFF2-40B4-BE49-F238E27FC236}">
                <a16:creationId xmlns:a16="http://schemas.microsoft.com/office/drawing/2014/main" id="{631361BE-EB5B-69DC-91B1-85F98E63170B}"/>
              </a:ext>
            </a:extLst>
          </p:cNvPr>
          <p:cNvSpPr txBox="1"/>
          <p:nvPr/>
        </p:nvSpPr>
        <p:spPr>
          <a:xfrm>
            <a:off x="5056119" y="4867742"/>
            <a:ext cx="2181225" cy="646331"/>
          </a:xfrm>
          <a:prstGeom prst="rect">
            <a:avLst/>
          </a:prstGeom>
          <a:noFill/>
        </p:spPr>
        <p:txBody>
          <a:bodyPr wrap="square">
            <a:spAutoFit/>
          </a:bodyPr>
          <a:lstStyle/>
          <a:p>
            <a:pPr algn="l"/>
            <a:r>
              <a:rPr lang="en-US" sz="900" b="0" i="0" dirty="0">
                <a:effectLst/>
                <a:latin typeface="Poppins" panose="00000500000000000000" pitchFamily="2" charset="0"/>
              </a:rPr>
              <a:t>We help you build a secured decentralized solution for Smart Contracts, Crypto-token and NFT Marketplace.</a:t>
            </a:r>
          </a:p>
        </p:txBody>
      </p:sp>
      <p:sp>
        <p:nvSpPr>
          <p:cNvPr id="23" name="Rectangle 22">
            <a:extLst>
              <a:ext uri="{FF2B5EF4-FFF2-40B4-BE49-F238E27FC236}">
                <a16:creationId xmlns:a16="http://schemas.microsoft.com/office/drawing/2014/main" id="{7A393C31-B9FA-2F4B-7FFF-8B33E7871703}"/>
              </a:ext>
            </a:extLst>
          </p:cNvPr>
          <p:cNvSpPr/>
          <p:nvPr/>
        </p:nvSpPr>
        <p:spPr>
          <a:xfrm>
            <a:off x="7307342" y="3989664"/>
            <a:ext cx="2238375" cy="17145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4" name="TextBox 23">
            <a:extLst>
              <a:ext uri="{FF2B5EF4-FFF2-40B4-BE49-F238E27FC236}">
                <a16:creationId xmlns:a16="http://schemas.microsoft.com/office/drawing/2014/main" id="{98451893-3CC8-839C-0B33-D9DB4510721A}"/>
              </a:ext>
            </a:extLst>
          </p:cNvPr>
          <p:cNvSpPr txBox="1"/>
          <p:nvPr/>
        </p:nvSpPr>
        <p:spPr>
          <a:xfrm>
            <a:off x="7364492" y="4823965"/>
            <a:ext cx="2145301" cy="784830"/>
          </a:xfrm>
          <a:prstGeom prst="rect">
            <a:avLst/>
          </a:prstGeom>
          <a:noFill/>
        </p:spPr>
        <p:txBody>
          <a:bodyPr wrap="square">
            <a:spAutoFit/>
          </a:bodyPr>
          <a:lstStyle/>
          <a:p>
            <a:pPr algn="l"/>
            <a:r>
              <a:rPr lang="en-US" sz="900" b="0" i="0" dirty="0">
                <a:effectLst/>
                <a:latin typeface="Poppins" panose="00000500000000000000" pitchFamily="2" charset="0"/>
              </a:rPr>
              <a:t>We specialize in DevOps managed services including CI/CD, Infrastructure Management, Cloud Managed Services, </a:t>
            </a:r>
            <a:r>
              <a:rPr lang="en-US" sz="900" b="0" i="0" dirty="0" err="1">
                <a:effectLst/>
                <a:latin typeface="Poppins" panose="00000500000000000000" pitchFamily="2" charset="0"/>
              </a:rPr>
              <a:t>DevSecOps</a:t>
            </a:r>
            <a:r>
              <a:rPr lang="en-US" sz="900" b="0" i="0" dirty="0">
                <a:effectLst/>
                <a:latin typeface="Poppins" panose="00000500000000000000" pitchFamily="2" charset="0"/>
              </a:rPr>
              <a:t>, and AI Ops</a:t>
            </a:r>
            <a:r>
              <a:rPr lang="en-US" sz="900" b="0" i="0" dirty="0">
                <a:solidFill>
                  <a:srgbClr val="000000"/>
                </a:solidFill>
                <a:effectLst/>
                <a:latin typeface="Poppins" panose="00000500000000000000" pitchFamily="2" charset="0"/>
              </a:rPr>
              <a:t>.</a:t>
            </a:r>
            <a:endParaRPr lang="en-US" sz="900" b="0" i="0" dirty="0">
              <a:effectLst/>
              <a:latin typeface="Poppins" panose="00000500000000000000" pitchFamily="2" charset="0"/>
            </a:endParaRPr>
          </a:p>
        </p:txBody>
      </p:sp>
      <p:sp>
        <p:nvSpPr>
          <p:cNvPr id="25" name="Rectangle 24">
            <a:extLst>
              <a:ext uri="{FF2B5EF4-FFF2-40B4-BE49-F238E27FC236}">
                <a16:creationId xmlns:a16="http://schemas.microsoft.com/office/drawing/2014/main" id="{0E2FE791-314F-0718-A543-D7F34DB6C2EE}"/>
              </a:ext>
            </a:extLst>
          </p:cNvPr>
          <p:cNvSpPr/>
          <p:nvPr/>
        </p:nvSpPr>
        <p:spPr>
          <a:xfrm>
            <a:off x="9632493" y="3974284"/>
            <a:ext cx="2238375" cy="17145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TextBox 25">
            <a:extLst>
              <a:ext uri="{FF2B5EF4-FFF2-40B4-BE49-F238E27FC236}">
                <a16:creationId xmlns:a16="http://schemas.microsoft.com/office/drawing/2014/main" id="{C34C0EAC-BCE2-DEC0-ABB3-170FF8897EBC}"/>
              </a:ext>
            </a:extLst>
          </p:cNvPr>
          <p:cNvSpPr txBox="1"/>
          <p:nvPr/>
        </p:nvSpPr>
        <p:spPr>
          <a:xfrm>
            <a:off x="9689644" y="4821920"/>
            <a:ext cx="2120134" cy="784830"/>
          </a:xfrm>
          <a:prstGeom prst="rect">
            <a:avLst/>
          </a:prstGeom>
          <a:noFill/>
        </p:spPr>
        <p:txBody>
          <a:bodyPr wrap="square">
            <a:spAutoFit/>
          </a:bodyPr>
          <a:lstStyle/>
          <a:p>
            <a:pPr algn="l"/>
            <a:r>
              <a:rPr lang="en-US" sz="900" b="0" i="0" dirty="0">
                <a:effectLst/>
                <a:latin typeface="Poppins" panose="00000500000000000000" pitchFamily="2" charset="0"/>
              </a:rPr>
              <a:t>Uncover hidden stories in data and turn it into maximized revenue opportunities using qualitative and quantitative data processing techniques.</a:t>
            </a:r>
          </a:p>
        </p:txBody>
      </p:sp>
      <p:pic>
        <p:nvPicPr>
          <p:cNvPr id="27" name="Graphic 26">
            <a:extLst>
              <a:ext uri="{FF2B5EF4-FFF2-40B4-BE49-F238E27FC236}">
                <a16:creationId xmlns:a16="http://schemas.microsoft.com/office/drawing/2014/main" id="{7201E964-313E-6313-EDD5-AD5AF12930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20843" y="4129089"/>
            <a:ext cx="416829" cy="416829"/>
          </a:xfrm>
          <a:prstGeom prst="rect">
            <a:avLst/>
          </a:prstGeom>
        </p:spPr>
      </p:pic>
      <p:sp>
        <p:nvSpPr>
          <p:cNvPr id="28" name="TextBox 27">
            <a:extLst>
              <a:ext uri="{FF2B5EF4-FFF2-40B4-BE49-F238E27FC236}">
                <a16:creationId xmlns:a16="http://schemas.microsoft.com/office/drawing/2014/main" id="{0C3AD99F-1FD6-4191-DAB6-75A5E947B7D6}"/>
              </a:ext>
            </a:extLst>
          </p:cNvPr>
          <p:cNvSpPr txBox="1"/>
          <p:nvPr/>
        </p:nvSpPr>
        <p:spPr>
          <a:xfrm>
            <a:off x="428613" y="4578077"/>
            <a:ext cx="1833571" cy="276999"/>
          </a:xfrm>
          <a:prstGeom prst="rect">
            <a:avLst/>
          </a:prstGeom>
          <a:noFill/>
        </p:spPr>
        <p:txBody>
          <a:bodyPr wrap="square">
            <a:spAutoFit/>
          </a:bodyPr>
          <a:lstStyle/>
          <a:p>
            <a:pPr algn="l"/>
            <a:r>
              <a:rPr lang="en-US" sz="1200" b="1" i="0" dirty="0">
                <a:effectLst/>
                <a:latin typeface="Poppins" panose="00000500000000000000" pitchFamily="2" charset="0"/>
              </a:rPr>
              <a:t>Artificial Intelligence</a:t>
            </a:r>
          </a:p>
        </p:txBody>
      </p:sp>
      <p:sp>
        <p:nvSpPr>
          <p:cNvPr id="29" name="TextBox 28">
            <a:extLst>
              <a:ext uri="{FF2B5EF4-FFF2-40B4-BE49-F238E27FC236}">
                <a16:creationId xmlns:a16="http://schemas.microsoft.com/office/drawing/2014/main" id="{184EB511-7751-6F85-B5A6-30668C304EED}"/>
              </a:ext>
            </a:extLst>
          </p:cNvPr>
          <p:cNvSpPr txBox="1"/>
          <p:nvPr/>
        </p:nvSpPr>
        <p:spPr>
          <a:xfrm>
            <a:off x="2728911" y="4592359"/>
            <a:ext cx="1833571" cy="276999"/>
          </a:xfrm>
          <a:prstGeom prst="rect">
            <a:avLst/>
          </a:prstGeom>
          <a:noFill/>
        </p:spPr>
        <p:txBody>
          <a:bodyPr wrap="square">
            <a:spAutoFit/>
          </a:bodyPr>
          <a:lstStyle/>
          <a:p>
            <a:pPr algn="l"/>
            <a:r>
              <a:rPr lang="en-US" sz="1200" b="1" i="0" dirty="0">
                <a:effectLst/>
                <a:latin typeface="Poppins" panose="00000500000000000000" pitchFamily="2" charset="0"/>
              </a:rPr>
              <a:t>Machine Learning</a:t>
            </a:r>
          </a:p>
        </p:txBody>
      </p:sp>
      <p:pic>
        <p:nvPicPr>
          <p:cNvPr id="30" name="Graphic 29">
            <a:extLst>
              <a:ext uri="{FF2B5EF4-FFF2-40B4-BE49-F238E27FC236}">
                <a16:creationId xmlns:a16="http://schemas.microsoft.com/office/drawing/2014/main" id="{842AFC2F-9AD3-D52D-87D8-4355FF9149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62550" y="4100576"/>
            <a:ext cx="462716" cy="454454"/>
          </a:xfrm>
          <a:prstGeom prst="rect">
            <a:avLst/>
          </a:prstGeom>
        </p:spPr>
      </p:pic>
      <p:sp>
        <p:nvSpPr>
          <p:cNvPr id="31" name="TextBox 30">
            <a:extLst>
              <a:ext uri="{FF2B5EF4-FFF2-40B4-BE49-F238E27FC236}">
                <a16:creationId xmlns:a16="http://schemas.microsoft.com/office/drawing/2014/main" id="{69BE9402-CDDA-9F5B-003C-6BC31B2040B1}"/>
              </a:ext>
            </a:extLst>
          </p:cNvPr>
          <p:cNvSpPr txBox="1"/>
          <p:nvPr/>
        </p:nvSpPr>
        <p:spPr>
          <a:xfrm>
            <a:off x="5057777" y="4601879"/>
            <a:ext cx="1152523" cy="276999"/>
          </a:xfrm>
          <a:prstGeom prst="rect">
            <a:avLst/>
          </a:prstGeom>
          <a:noFill/>
        </p:spPr>
        <p:txBody>
          <a:bodyPr wrap="square">
            <a:spAutoFit/>
          </a:bodyPr>
          <a:lstStyle/>
          <a:p>
            <a:pPr algn="l"/>
            <a:r>
              <a:rPr lang="en-IN" sz="1200" b="1" i="0" dirty="0">
                <a:effectLst/>
                <a:latin typeface="Poppins" panose="00000500000000000000" pitchFamily="2" charset="0"/>
              </a:rPr>
              <a:t>Blockchain</a:t>
            </a:r>
          </a:p>
        </p:txBody>
      </p:sp>
      <p:sp>
        <p:nvSpPr>
          <p:cNvPr id="32" name="TextBox 31">
            <a:extLst>
              <a:ext uri="{FF2B5EF4-FFF2-40B4-BE49-F238E27FC236}">
                <a16:creationId xmlns:a16="http://schemas.microsoft.com/office/drawing/2014/main" id="{FB8BD14E-3EF7-A191-7025-2E193389BAC4}"/>
              </a:ext>
            </a:extLst>
          </p:cNvPr>
          <p:cNvSpPr txBox="1"/>
          <p:nvPr/>
        </p:nvSpPr>
        <p:spPr>
          <a:xfrm>
            <a:off x="7426196" y="4609893"/>
            <a:ext cx="870585" cy="276999"/>
          </a:xfrm>
          <a:prstGeom prst="rect">
            <a:avLst/>
          </a:prstGeom>
          <a:noFill/>
        </p:spPr>
        <p:txBody>
          <a:bodyPr wrap="square">
            <a:spAutoFit/>
          </a:bodyPr>
          <a:lstStyle/>
          <a:p>
            <a:r>
              <a:rPr lang="en-IN" sz="1200" b="1" i="0" dirty="0">
                <a:effectLst/>
                <a:latin typeface="Poppins" panose="00000500000000000000" pitchFamily="2" charset="0"/>
              </a:rPr>
              <a:t>DevOps</a:t>
            </a:r>
            <a:endParaRPr lang="en-IN" sz="1200" dirty="0"/>
          </a:p>
        </p:txBody>
      </p:sp>
      <p:pic>
        <p:nvPicPr>
          <p:cNvPr id="33" name="Graphic 32">
            <a:extLst>
              <a:ext uri="{FF2B5EF4-FFF2-40B4-BE49-F238E27FC236}">
                <a16:creationId xmlns:a16="http://schemas.microsoft.com/office/drawing/2014/main" id="{59CDCD26-D0DC-2767-E04E-17116DCF9CC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96174" y="4116843"/>
            <a:ext cx="429075" cy="429075"/>
          </a:xfrm>
          <a:prstGeom prst="rect">
            <a:avLst/>
          </a:prstGeom>
        </p:spPr>
      </p:pic>
      <p:sp>
        <p:nvSpPr>
          <p:cNvPr id="34" name="TextBox 33">
            <a:extLst>
              <a:ext uri="{FF2B5EF4-FFF2-40B4-BE49-F238E27FC236}">
                <a16:creationId xmlns:a16="http://schemas.microsoft.com/office/drawing/2014/main" id="{74773F25-F5F0-C80C-9A32-2AECF6662B02}"/>
              </a:ext>
            </a:extLst>
          </p:cNvPr>
          <p:cNvSpPr txBox="1"/>
          <p:nvPr/>
        </p:nvSpPr>
        <p:spPr>
          <a:xfrm>
            <a:off x="9677400" y="4596884"/>
            <a:ext cx="1724025" cy="276999"/>
          </a:xfrm>
          <a:prstGeom prst="rect">
            <a:avLst/>
          </a:prstGeom>
          <a:noFill/>
        </p:spPr>
        <p:txBody>
          <a:bodyPr wrap="square">
            <a:spAutoFit/>
          </a:bodyPr>
          <a:lstStyle/>
          <a:p>
            <a:pPr algn="l"/>
            <a:r>
              <a:rPr lang="en-IN" sz="1200" b="1" i="0" dirty="0">
                <a:effectLst/>
                <a:latin typeface="Poppins" panose="00000500000000000000" pitchFamily="2" charset="0"/>
              </a:rPr>
              <a:t>Data Science</a:t>
            </a:r>
          </a:p>
        </p:txBody>
      </p:sp>
      <p:pic>
        <p:nvPicPr>
          <p:cNvPr id="35" name="Graphic 34">
            <a:extLst>
              <a:ext uri="{FF2B5EF4-FFF2-40B4-BE49-F238E27FC236}">
                <a16:creationId xmlns:a16="http://schemas.microsoft.com/office/drawing/2014/main" id="{BEFD9137-5D5E-2C30-6C7C-8341B17D3CB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782175" y="4114800"/>
            <a:ext cx="431118" cy="431118"/>
          </a:xfrm>
          <a:prstGeom prst="rect">
            <a:avLst/>
          </a:prstGeom>
        </p:spPr>
      </p:pic>
    </p:spTree>
    <p:extLst>
      <p:ext uri="{BB962C8B-B14F-4D97-AF65-F5344CB8AC3E}">
        <p14:creationId xmlns:p14="http://schemas.microsoft.com/office/powerpoint/2010/main" val="420182118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932B3-D8E1-069B-C5D5-568211853F07}"/>
              </a:ext>
            </a:extLst>
          </p:cNvPr>
          <p:cNvSpPr>
            <a:spLocks noGrp="1"/>
          </p:cNvSpPr>
          <p:nvPr>
            <p:ph type="title"/>
          </p:nvPr>
        </p:nvSpPr>
        <p:spPr>
          <a:xfrm>
            <a:off x="685801" y="609601"/>
            <a:ext cx="10131427" cy="1165411"/>
          </a:xfrm>
        </p:spPr>
        <p:txBody>
          <a:bodyPr>
            <a:normAutofit/>
          </a:bodyPr>
          <a:lstStyle/>
          <a:p>
            <a:r>
              <a:rPr lang="en-US" sz="3600" dirty="0"/>
              <a:t>MoogleLabs</a:t>
            </a:r>
            <a:r>
              <a:rPr lang="en-IN" sz="3600" dirty="0"/>
              <a:t> Web 3.0 Development Services </a:t>
            </a:r>
          </a:p>
        </p:txBody>
      </p:sp>
      <p:sp>
        <p:nvSpPr>
          <p:cNvPr id="3" name="Text Placeholder 2">
            <a:extLst>
              <a:ext uri="{FF2B5EF4-FFF2-40B4-BE49-F238E27FC236}">
                <a16:creationId xmlns:a16="http://schemas.microsoft.com/office/drawing/2014/main" id="{83823563-D5BE-5A14-ACBE-4EADAC7B43E8}"/>
              </a:ext>
            </a:extLst>
          </p:cNvPr>
          <p:cNvSpPr>
            <a:spLocks noGrp="1"/>
          </p:cNvSpPr>
          <p:nvPr>
            <p:ph type="body" idx="1"/>
          </p:nvPr>
        </p:nvSpPr>
        <p:spPr>
          <a:xfrm>
            <a:off x="685800" y="2107521"/>
            <a:ext cx="10131428" cy="4016188"/>
          </a:xfrm>
        </p:spPr>
        <p:txBody>
          <a:bodyPr/>
          <a:lstStyle/>
          <a:p>
            <a:pPr marL="457200" indent="-457200">
              <a:buAutoNum type="arabicPeriod"/>
            </a:pPr>
            <a:r>
              <a:rPr lang="en-IN" dirty="0"/>
              <a:t>Learning Management Solution</a:t>
            </a:r>
          </a:p>
          <a:p>
            <a:pPr marL="457200" indent="-457200">
              <a:buFont typeface="Arial"/>
              <a:buAutoNum type="arabicPeriod"/>
            </a:pPr>
            <a:r>
              <a:rPr lang="en-IN" dirty="0"/>
              <a:t>Social Networking</a:t>
            </a:r>
          </a:p>
          <a:p>
            <a:pPr marL="457200" indent="-457200">
              <a:buFont typeface="Arial"/>
              <a:buAutoNum type="arabicPeriod"/>
            </a:pPr>
            <a:r>
              <a:rPr lang="en-IN" dirty="0"/>
              <a:t>Content-Based Apps</a:t>
            </a:r>
          </a:p>
          <a:p>
            <a:pPr marL="457200" indent="-457200">
              <a:buFont typeface="Arial"/>
              <a:buAutoNum type="arabicPeriod"/>
            </a:pPr>
            <a:r>
              <a:rPr lang="en-IN" dirty="0"/>
              <a:t>Non-Fungible Tokens Marketplace</a:t>
            </a:r>
          </a:p>
          <a:p>
            <a:pPr marL="457200" indent="-457200">
              <a:buFont typeface="Arial"/>
              <a:buAutoNum type="arabicPeriod"/>
            </a:pPr>
            <a:r>
              <a:rPr lang="en-IN" dirty="0"/>
              <a:t>Metaverse</a:t>
            </a:r>
          </a:p>
          <a:p>
            <a:pPr marL="457200" indent="-457200">
              <a:buAutoNum type="arabicPeriod"/>
            </a:pPr>
            <a:r>
              <a:rPr lang="en-IN" dirty="0"/>
              <a:t>Cryptocurrency Exchange Development</a:t>
            </a:r>
          </a:p>
          <a:p>
            <a:pPr marL="457200" indent="-457200">
              <a:buAutoNum type="arabicPeriod"/>
            </a:pPr>
            <a:r>
              <a:rPr lang="en-IN" dirty="0"/>
              <a:t>NFT Gaming</a:t>
            </a:r>
          </a:p>
          <a:p>
            <a:pPr marL="457200" indent="-457200">
              <a:buAutoNum type="arabicPeriod"/>
            </a:pPr>
            <a:r>
              <a:rPr lang="en-IN" dirty="0"/>
              <a:t>ICO and Smart contract development</a:t>
            </a:r>
          </a:p>
          <a:p>
            <a:pPr marL="457200" indent="-457200">
              <a:buFont typeface="Arial"/>
              <a:buAutoNum type="arabicPeriod"/>
            </a:pPr>
            <a:r>
              <a:rPr lang="en-IN" dirty="0"/>
              <a:t>Enterprise Solution </a:t>
            </a:r>
          </a:p>
          <a:p>
            <a:endParaRPr lang="en-IN" dirty="0"/>
          </a:p>
          <a:p>
            <a:endParaRPr lang="en-IN" dirty="0"/>
          </a:p>
        </p:txBody>
      </p:sp>
    </p:spTree>
    <p:extLst>
      <p:ext uri="{BB962C8B-B14F-4D97-AF65-F5344CB8AC3E}">
        <p14:creationId xmlns:p14="http://schemas.microsoft.com/office/powerpoint/2010/main" val="116325022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7434-DD8B-CF56-6349-71F5EB5CE9D3}"/>
              </a:ext>
            </a:extLst>
          </p:cNvPr>
          <p:cNvSpPr>
            <a:spLocks noGrp="1"/>
          </p:cNvSpPr>
          <p:nvPr>
            <p:ph type="title"/>
          </p:nvPr>
        </p:nvSpPr>
        <p:spPr>
          <a:xfrm>
            <a:off x="685801" y="609600"/>
            <a:ext cx="10131425" cy="969819"/>
          </a:xfrm>
        </p:spPr>
        <p:txBody>
          <a:bodyPr>
            <a:normAutofit/>
          </a:bodyPr>
          <a:lstStyle/>
          <a:p>
            <a:r>
              <a:rPr lang="en-US" sz="4800" b="1" dirty="0"/>
              <a:t>Overview</a:t>
            </a:r>
          </a:p>
        </p:txBody>
      </p:sp>
      <p:sp>
        <p:nvSpPr>
          <p:cNvPr id="3" name="Content Placeholder 2">
            <a:extLst>
              <a:ext uri="{FF2B5EF4-FFF2-40B4-BE49-F238E27FC236}">
                <a16:creationId xmlns:a16="http://schemas.microsoft.com/office/drawing/2014/main" id="{C32DF28E-FD31-145E-1145-EEE005975D95}"/>
              </a:ext>
            </a:extLst>
          </p:cNvPr>
          <p:cNvSpPr>
            <a:spLocks noGrp="1"/>
          </p:cNvSpPr>
          <p:nvPr>
            <p:ph idx="1"/>
          </p:nvPr>
        </p:nvSpPr>
        <p:spPr>
          <a:xfrm>
            <a:off x="685801" y="1952273"/>
            <a:ext cx="10131425" cy="4211782"/>
          </a:xfrm>
        </p:spPr>
        <p:txBody>
          <a:bodyPr>
            <a:normAutofit fontScale="92500" lnSpcReduction="20000"/>
          </a:bodyPr>
          <a:lstStyle/>
          <a:p>
            <a:r>
              <a:rPr lang="en-US" sz="2400" dirty="0"/>
              <a:t>WEB 1.0 </a:t>
            </a:r>
          </a:p>
          <a:p>
            <a:r>
              <a:rPr lang="en-US" sz="2400" dirty="0"/>
              <a:t>WEB 2.0 </a:t>
            </a:r>
          </a:p>
          <a:p>
            <a:r>
              <a:rPr lang="en-US" sz="2400" dirty="0"/>
              <a:t>Characteristics of web 2.0</a:t>
            </a:r>
          </a:p>
          <a:p>
            <a:r>
              <a:rPr lang="en-US" sz="2400" dirty="0"/>
              <a:t>Technology Overview &amp; Innovations associated</a:t>
            </a:r>
          </a:p>
          <a:p>
            <a:r>
              <a:rPr lang="en-US" sz="2400" dirty="0"/>
              <a:t>Web 2.0 and Business</a:t>
            </a:r>
          </a:p>
          <a:p>
            <a:r>
              <a:rPr lang="en-US" sz="2400" dirty="0"/>
              <a:t>WEB 3.0</a:t>
            </a:r>
          </a:p>
          <a:p>
            <a:r>
              <a:rPr lang="en-US" sz="2400" dirty="0"/>
              <a:t>WEB 3.0  Key Features</a:t>
            </a:r>
          </a:p>
          <a:p>
            <a:r>
              <a:rPr lang="en-US" sz="2400" dirty="0"/>
              <a:t>The Web 3.0 for business enterprises</a:t>
            </a:r>
          </a:p>
          <a:p>
            <a:r>
              <a:rPr lang="en-US" sz="2400" dirty="0"/>
              <a:t>Web 3.0 High Level Architecture, Comparison with Web 2.0 Architecture</a:t>
            </a:r>
          </a:p>
          <a:p>
            <a:r>
              <a:rPr lang="en-US" sz="2400" dirty="0"/>
              <a:t>Web 2.0 vs Web 3.0</a:t>
            </a:r>
          </a:p>
          <a:p>
            <a:endParaRPr lang="en-US" dirty="0"/>
          </a:p>
        </p:txBody>
      </p:sp>
      <p:pic>
        <p:nvPicPr>
          <p:cNvPr id="4" name="Picture 3">
            <a:extLst>
              <a:ext uri="{FF2B5EF4-FFF2-40B4-BE49-F238E27FC236}">
                <a16:creationId xmlns:a16="http://schemas.microsoft.com/office/drawing/2014/main" id="{EEBBF43F-CAA0-FCF0-0C79-34612D1F83B1}"/>
              </a:ext>
            </a:extLst>
          </p:cNvPr>
          <p:cNvPicPr>
            <a:picLocks noChangeAspect="1"/>
          </p:cNvPicPr>
          <p:nvPr/>
        </p:nvPicPr>
        <p:blipFill>
          <a:blip r:embed="rId2"/>
          <a:stretch>
            <a:fillRect/>
          </a:stretch>
        </p:blipFill>
        <p:spPr>
          <a:xfrm>
            <a:off x="10072021" y="236746"/>
            <a:ext cx="1948716" cy="372854"/>
          </a:xfrm>
          <a:prstGeom prst="rect">
            <a:avLst/>
          </a:prstGeom>
        </p:spPr>
      </p:pic>
    </p:spTree>
    <p:extLst>
      <p:ext uri="{BB962C8B-B14F-4D97-AF65-F5344CB8AC3E}">
        <p14:creationId xmlns:p14="http://schemas.microsoft.com/office/powerpoint/2010/main" val="190326054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1A27A-4C2D-4A03-DB66-940FC419D7D7}"/>
              </a:ext>
            </a:extLst>
          </p:cNvPr>
          <p:cNvSpPr>
            <a:spLocks noGrp="1"/>
          </p:cNvSpPr>
          <p:nvPr>
            <p:ph type="title"/>
          </p:nvPr>
        </p:nvSpPr>
        <p:spPr>
          <a:xfrm>
            <a:off x="497543" y="125151"/>
            <a:ext cx="5598458" cy="1456267"/>
          </a:xfrm>
        </p:spPr>
        <p:txBody>
          <a:bodyPr/>
          <a:lstStyle/>
          <a:p>
            <a:r>
              <a:rPr lang="en-US" dirty="0"/>
              <a:t>WEB 1.0 </a:t>
            </a:r>
          </a:p>
        </p:txBody>
      </p:sp>
      <p:sp>
        <p:nvSpPr>
          <p:cNvPr id="3" name="Content Placeholder 2">
            <a:extLst>
              <a:ext uri="{FF2B5EF4-FFF2-40B4-BE49-F238E27FC236}">
                <a16:creationId xmlns:a16="http://schemas.microsoft.com/office/drawing/2014/main" id="{9EA37E65-61A4-D38F-AF60-BE89CD88D98E}"/>
              </a:ext>
            </a:extLst>
          </p:cNvPr>
          <p:cNvSpPr>
            <a:spLocks noGrp="1"/>
          </p:cNvSpPr>
          <p:nvPr>
            <p:ph idx="1"/>
          </p:nvPr>
        </p:nvSpPr>
        <p:spPr>
          <a:xfrm>
            <a:off x="591672" y="1346985"/>
            <a:ext cx="5504328" cy="4932791"/>
          </a:xfrm>
        </p:spPr>
        <p:txBody>
          <a:bodyPr>
            <a:normAutofit/>
          </a:bodyPr>
          <a:lstStyle/>
          <a:p>
            <a:pPr marL="0" indent="0" algn="just">
              <a:buNone/>
            </a:pPr>
            <a:r>
              <a:rPr lang="en-US" sz="2000" dirty="0"/>
              <a:t>Most internet users at that time were delighted by the novelty of features such as email and real-time news retrieval</a:t>
            </a:r>
          </a:p>
          <a:p>
            <a:pPr algn="just"/>
            <a:r>
              <a:rPr lang="en-US" dirty="0"/>
              <a:t>This was the age of static webpages retrieved from servers</a:t>
            </a:r>
          </a:p>
          <a:p>
            <a:pPr algn="just"/>
            <a:r>
              <a:rPr lang="en-US" dirty="0"/>
              <a:t>It is designed as a consultation website.</a:t>
            </a:r>
          </a:p>
          <a:p>
            <a:pPr algn="just"/>
            <a:r>
              <a:rPr lang="en-US" dirty="0"/>
              <a:t>Users participate as consumers of content.</a:t>
            </a:r>
          </a:p>
          <a:p>
            <a:pPr algn="just"/>
            <a:r>
              <a:rPr lang="en-US" dirty="0"/>
              <a:t>Web 1.0 pages are static.</a:t>
            </a:r>
          </a:p>
          <a:p>
            <a:pPr algn="just"/>
            <a:r>
              <a:rPr lang="en-US" dirty="0"/>
              <a:t>First stage World wide linking web pages and hyperlink.</a:t>
            </a:r>
          </a:p>
          <a:p>
            <a:pPr algn="just"/>
            <a:r>
              <a:rPr lang="en-US" dirty="0"/>
              <a:t>Web is use as “information portal”</a:t>
            </a:r>
          </a:p>
          <a:p>
            <a:pPr algn="just"/>
            <a:r>
              <a:rPr lang="en-US" dirty="0"/>
              <a:t>This technology was associated with the language html, gif and JavaScript 1.0</a:t>
            </a:r>
          </a:p>
          <a:p>
            <a:endParaRPr lang="en-US" dirty="0"/>
          </a:p>
        </p:txBody>
      </p:sp>
      <p:pic>
        <p:nvPicPr>
          <p:cNvPr id="5" name="Picture 4">
            <a:extLst>
              <a:ext uri="{FF2B5EF4-FFF2-40B4-BE49-F238E27FC236}">
                <a16:creationId xmlns:a16="http://schemas.microsoft.com/office/drawing/2014/main" id="{55C5F2F5-537B-3021-0D84-53B1FEF682AB}"/>
              </a:ext>
            </a:extLst>
          </p:cNvPr>
          <p:cNvPicPr>
            <a:picLocks noChangeAspect="1"/>
          </p:cNvPicPr>
          <p:nvPr/>
        </p:nvPicPr>
        <p:blipFill>
          <a:blip r:embed="rId2"/>
          <a:stretch>
            <a:fillRect/>
          </a:stretch>
        </p:blipFill>
        <p:spPr>
          <a:xfrm>
            <a:off x="10072021" y="236746"/>
            <a:ext cx="1948716" cy="372854"/>
          </a:xfrm>
          <a:prstGeom prst="rect">
            <a:avLst/>
          </a:prstGeom>
        </p:spPr>
      </p:pic>
      <p:pic>
        <p:nvPicPr>
          <p:cNvPr id="7" name="Picture 6">
            <a:extLst>
              <a:ext uri="{FF2B5EF4-FFF2-40B4-BE49-F238E27FC236}">
                <a16:creationId xmlns:a16="http://schemas.microsoft.com/office/drawing/2014/main" id="{978F29A5-BE1A-8E04-8628-35839CB22768}"/>
              </a:ext>
            </a:extLst>
          </p:cNvPr>
          <p:cNvPicPr>
            <a:picLocks noChangeAspect="1"/>
          </p:cNvPicPr>
          <p:nvPr/>
        </p:nvPicPr>
        <p:blipFill>
          <a:blip r:embed="rId3"/>
          <a:stretch>
            <a:fillRect/>
          </a:stretch>
        </p:blipFill>
        <p:spPr>
          <a:xfrm>
            <a:off x="7059707" y="1346985"/>
            <a:ext cx="4313590" cy="4935040"/>
          </a:xfrm>
          <a:prstGeom prst="rect">
            <a:avLst/>
          </a:prstGeom>
        </p:spPr>
      </p:pic>
    </p:spTree>
    <p:extLst>
      <p:ext uri="{BB962C8B-B14F-4D97-AF65-F5344CB8AC3E}">
        <p14:creationId xmlns:p14="http://schemas.microsoft.com/office/powerpoint/2010/main" val="20278773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5F997-3F78-0AEA-AB49-173C738A85EB}"/>
              </a:ext>
            </a:extLst>
          </p:cNvPr>
          <p:cNvSpPr>
            <a:spLocks noGrp="1"/>
          </p:cNvSpPr>
          <p:nvPr>
            <p:ph type="title"/>
          </p:nvPr>
        </p:nvSpPr>
        <p:spPr>
          <a:xfrm>
            <a:off x="685801" y="609600"/>
            <a:ext cx="5410199" cy="856129"/>
          </a:xfrm>
        </p:spPr>
        <p:txBody>
          <a:bodyPr/>
          <a:lstStyle/>
          <a:p>
            <a:r>
              <a:rPr lang="en-US" dirty="0"/>
              <a:t>WEB 2.0 </a:t>
            </a:r>
          </a:p>
        </p:txBody>
      </p:sp>
      <p:sp>
        <p:nvSpPr>
          <p:cNvPr id="3" name="Content Placeholder 2">
            <a:extLst>
              <a:ext uri="{FF2B5EF4-FFF2-40B4-BE49-F238E27FC236}">
                <a16:creationId xmlns:a16="http://schemas.microsoft.com/office/drawing/2014/main" id="{2E6E7F79-66FD-F6CD-8455-9587C514F558}"/>
              </a:ext>
            </a:extLst>
          </p:cNvPr>
          <p:cNvSpPr>
            <a:spLocks noGrp="1"/>
          </p:cNvSpPr>
          <p:nvPr>
            <p:ph sz="half" idx="2"/>
          </p:nvPr>
        </p:nvSpPr>
        <p:spPr>
          <a:xfrm>
            <a:off x="685801" y="1586754"/>
            <a:ext cx="11080375" cy="4450976"/>
          </a:xfrm>
        </p:spPr>
        <p:txBody>
          <a:bodyPr>
            <a:normAutofit fontScale="25000" lnSpcReduction="20000"/>
          </a:bodyPr>
          <a:lstStyle/>
          <a:p>
            <a:pPr marL="0" indent="0" algn="just">
              <a:buNone/>
            </a:pPr>
            <a:r>
              <a:rPr lang="en-US" sz="7200" dirty="0"/>
              <a:t>Web 2.0 refers to a paradigm shift in how the internet is used. Over the past 15 to 20 years, the bland webpages of Web 1.0 have been completely replaced by Web 2.0’s interactivity, social connectivity,  and user generated content.</a:t>
            </a:r>
          </a:p>
          <a:p>
            <a:pPr marL="0" indent="0" algn="just">
              <a:buNone/>
            </a:pPr>
            <a:br>
              <a:rPr lang="en-US" sz="7200" dirty="0"/>
            </a:br>
            <a:r>
              <a:rPr lang="en-US" sz="7200" dirty="0"/>
              <a:t>Web 2.0 makes it possible for user-generated content to be viewed by millions of people around the world virtually in an instant; this unparalleled reach has led to an explosion of this type of content in recent years.</a:t>
            </a:r>
          </a:p>
          <a:p>
            <a:pPr marL="0" indent="0" algn="just">
              <a:buNone/>
            </a:pPr>
            <a:r>
              <a:rPr lang="en-US" sz="7200" dirty="0"/>
              <a:t>The phenomenal revenue growth of these dominant platforms has made many of the Web 2.0-centric companies—such as Apple, Amazon, Google, Meta (formerly Facebook), and Netflix—among the world’s biggest companies by market capitalization (there is even an acronym for them: FAANG).</a:t>
            </a:r>
          </a:p>
          <a:p>
            <a:pPr marL="0" indent="0" algn="just">
              <a:buNone/>
            </a:pPr>
            <a:endParaRPr lang="en-US" sz="7200" dirty="0"/>
          </a:p>
          <a:p>
            <a:pPr algn="just"/>
            <a:r>
              <a:rPr lang="en-US" sz="7200" dirty="0"/>
              <a:t>It is a platform that give users the possibility to control their data.</a:t>
            </a:r>
          </a:p>
          <a:p>
            <a:pPr algn="just"/>
            <a:r>
              <a:rPr lang="en-US" sz="7200" dirty="0"/>
              <a:t>This is about user – generated content and the read-write web.</a:t>
            </a:r>
          </a:p>
          <a:p>
            <a:pPr algn="just"/>
            <a:r>
              <a:rPr lang="en-US" sz="7200" dirty="0"/>
              <a:t>Everyone can be content producer.</a:t>
            </a:r>
          </a:p>
          <a:p>
            <a:pPr algn="just"/>
            <a:r>
              <a:rPr lang="en-US" sz="7200" dirty="0"/>
              <a:t>Web 2.0 can be describe into 3 concepts which is:-</a:t>
            </a:r>
          </a:p>
          <a:p>
            <a:pPr marL="800100" lvl="2" indent="-342900" algn="just">
              <a:buFont typeface="+mj-lt"/>
              <a:buAutoNum type="arabicPeriod"/>
            </a:pPr>
            <a:r>
              <a:rPr lang="en-US" sz="7200" dirty="0"/>
              <a:t>Rich Internet Application (RIA)</a:t>
            </a:r>
          </a:p>
          <a:p>
            <a:pPr marL="800100" lvl="2" indent="-342900" algn="just">
              <a:buFont typeface="+mj-lt"/>
              <a:buAutoNum type="arabicPeriod"/>
            </a:pPr>
            <a:r>
              <a:rPr lang="en-US" sz="7200" dirty="0"/>
              <a:t>Service Oriented Architecture (SOA)</a:t>
            </a:r>
          </a:p>
          <a:p>
            <a:pPr marL="800100" lvl="2" indent="-342900" algn="just">
              <a:buFont typeface="+mj-lt"/>
              <a:buAutoNum type="arabicPeriod"/>
            </a:pPr>
            <a:r>
              <a:rPr lang="en-US" sz="7200" dirty="0"/>
              <a:t>Social Web</a:t>
            </a:r>
          </a:p>
          <a:p>
            <a:endParaRPr lang="en-US" dirty="0"/>
          </a:p>
        </p:txBody>
      </p:sp>
      <p:pic>
        <p:nvPicPr>
          <p:cNvPr id="5" name="Picture 4">
            <a:extLst>
              <a:ext uri="{FF2B5EF4-FFF2-40B4-BE49-F238E27FC236}">
                <a16:creationId xmlns:a16="http://schemas.microsoft.com/office/drawing/2014/main" id="{D8112F13-F982-76E0-602D-A895ADEAAB83}"/>
              </a:ext>
            </a:extLst>
          </p:cNvPr>
          <p:cNvPicPr>
            <a:picLocks noChangeAspect="1"/>
          </p:cNvPicPr>
          <p:nvPr/>
        </p:nvPicPr>
        <p:blipFill>
          <a:blip r:embed="rId2"/>
          <a:stretch>
            <a:fillRect/>
          </a:stretch>
        </p:blipFill>
        <p:spPr>
          <a:xfrm>
            <a:off x="10072021" y="236746"/>
            <a:ext cx="1948716" cy="372854"/>
          </a:xfrm>
          <a:prstGeom prst="rect">
            <a:avLst/>
          </a:prstGeom>
        </p:spPr>
      </p:pic>
    </p:spTree>
    <p:extLst>
      <p:ext uri="{BB962C8B-B14F-4D97-AF65-F5344CB8AC3E}">
        <p14:creationId xmlns:p14="http://schemas.microsoft.com/office/powerpoint/2010/main" val="190048514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4F290-F9FF-4119-A03D-08C5F49031ED}"/>
              </a:ext>
            </a:extLst>
          </p:cNvPr>
          <p:cNvSpPr>
            <a:spLocks noGrp="1"/>
          </p:cNvSpPr>
          <p:nvPr>
            <p:ph type="title"/>
          </p:nvPr>
        </p:nvSpPr>
        <p:spPr>
          <a:xfrm>
            <a:off x="964640" y="157941"/>
            <a:ext cx="6834655" cy="1030941"/>
          </a:xfrm>
        </p:spPr>
        <p:txBody>
          <a:bodyPr/>
          <a:lstStyle/>
          <a:p>
            <a:r>
              <a:rPr lang="en-US" dirty="0"/>
              <a:t>Characteristics of web 2.0</a:t>
            </a:r>
          </a:p>
        </p:txBody>
      </p:sp>
      <p:sp>
        <p:nvSpPr>
          <p:cNvPr id="3" name="Content Placeholder 2">
            <a:extLst>
              <a:ext uri="{FF2B5EF4-FFF2-40B4-BE49-F238E27FC236}">
                <a16:creationId xmlns:a16="http://schemas.microsoft.com/office/drawing/2014/main" id="{346CEBC7-23A3-3CA2-B081-7E2A78B9A82A}"/>
              </a:ext>
            </a:extLst>
          </p:cNvPr>
          <p:cNvSpPr>
            <a:spLocks noGrp="1"/>
          </p:cNvSpPr>
          <p:nvPr>
            <p:ph idx="1"/>
          </p:nvPr>
        </p:nvSpPr>
        <p:spPr>
          <a:xfrm>
            <a:off x="685801" y="1021976"/>
            <a:ext cx="6051175" cy="5499847"/>
          </a:xfrm>
        </p:spPr>
        <p:txBody>
          <a:bodyPr>
            <a:normAutofit fontScale="25000" lnSpcReduction="20000"/>
          </a:bodyPr>
          <a:lstStyle/>
          <a:p>
            <a:pPr>
              <a:buFont typeface="Arial" panose="020B0604020202020204" pitchFamily="34" charset="0"/>
              <a:buChar char="•"/>
            </a:pPr>
            <a:r>
              <a:rPr lang="en-US" sz="5600" b="1" dirty="0"/>
              <a:t>Rich user experience</a:t>
            </a:r>
            <a:r>
              <a:rPr lang="en-US" sz="5600" dirty="0"/>
              <a:t>.</a:t>
            </a:r>
          </a:p>
          <a:p>
            <a:pPr>
              <a:buFont typeface="Arial" panose="020B0604020202020204" pitchFamily="34" charset="0"/>
              <a:buChar char="•"/>
            </a:pPr>
            <a:r>
              <a:rPr lang="en-US" sz="5600" b="1" dirty="0"/>
              <a:t>User participation</a:t>
            </a:r>
            <a:r>
              <a:rPr lang="en-US" sz="5600" dirty="0"/>
              <a:t> - Information flows two ways between site owner and site users by means of evaluation, review, and online commenting. Site users also typically create user-generated content for others to see (e.g., Wikipedia, an online encyclopedia that anyone can write articles for or edit).</a:t>
            </a:r>
          </a:p>
          <a:p>
            <a:pPr>
              <a:buFont typeface="Arial" panose="020B0604020202020204" pitchFamily="34" charset="0"/>
              <a:buChar char="•"/>
            </a:pPr>
            <a:r>
              <a:rPr lang="en-US" sz="5600" b="1" dirty="0"/>
              <a:t>Software as a service (SaaS)</a:t>
            </a:r>
            <a:r>
              <a:rPr lang="en-US" sz="5600" dirty="0"/>
              <a:t> - Web 2.0 sites developed APIs to allow automated usage, such as by a Web "app" (software application) or a mashup.</a:t>
            </a:r>
          </a:p>
          <a:p>
            <a:pPr>
              <a:buFont typeface="Arial" panose="020B0604020202020204" pitchFamily="34" charset="0"/>
              <a:buChar char="•"/>
            </a:pPr>
            <a:r>
              <a:rPr lang="en-US" sz="5600" b="1" dirty="0"/>
              <a:t>Network as a platform</a:t>
            </a:r>
            <a:r>
              <a:rPr lang="en-US" sz="5600" dirty="0"/>
              <a:t> - The Web can now be used to provide access to Web applications, and not just informational resources. This allows users to make use of applications without having to go through the cumbersome exercise of installing software on their local PC.</a:t>
            </a:r>
          </a:p>
          <a:p>
            <a:pPr>
              <a:buFont typeface="Arial" panose="020B0604020202020204" pitchFamily="34" charset="0"/>
              <a:buChar char="•"/>
            </a:pPr>
            <a:r>
              <a:rPr lang="en-US" sz="5600" dirty="0"/>
              <a:t>Focus on the needs of the user, User friendly and Collective intelligence by way of user participation.</a:t>
            </a:r>
          </a:p>
          <a:p>
            <a:pPr>
              <a:buFont typeface="Arial" panose="020B0604020202020204" pitchFamily="34" charset="0"/>
              <a:buChar char="•"/>
            </a:pPr>
            <a:r>
              <a:rPr lang="en-US" sz="5600" dirty="0"/>
              <a:t>Shift away from the request page/get page/view page technology.</a:t>
            </a:r>
          </a:p>
          <a:p>
            <a:pPr>
              <a:buFont typeface="Arial" panose="020B0604020202020204" pitchFamily="34" charset="0"/>
              <a:buChar char="•"/>
            </a:pPr>
            <a:r>
              <a:rPr lang="en-US" sz="5600" dirty="0"/>
              <a:t>Provides real-time discussion, Available at any time, any place.</a:t>
            </a:r>
          </a:p>
          <a:p>
            <a:pPr>
              <a:buFont typeface="Arial" panose="020B0604020202020204" pitchFamily="34" charset="0"/>
              <a:buChar char="•"/>
            </a:pPr>
            <a:r>
              <a:rPr lang="en-US" sz="5600" dirty="0"/>
              <a:t>Dynamic content, Metadata, Web standards and Scalability, Freedom and Data abstraction.</a:t>
            </a:r>
          </a:p>
          <a:p>
            <a:endParaRPr lang="en-US" dirty="0"/>
          </a:p>
        </p:txBody>
      </p:sp>
      <p:pic>
        <p:nvPicPr>
          <p:cNvPr id="5" name="Picture 4">
            <a:extLst>
              <a:ext uri="{FF2B5EF4-FFF2-40B4-BE49-F238E27FC236}">
                <a16:creationId xmlns:a16="http://schemas.microsoft.com/office/drawing/2014/main" id="{489F8FFC-31B0-2704-4B7D-1EF8BEEF6E34}"/>
              </a:ext>
            </a:extLst>
          </p:cNvPr>
          <p:cNvPicPr>
            <a:picLocks noChangeAspect="1"/>
          </p:cNvPicPr>
          <p:nvPr/>
        </p:nvPicPr>
        <p:blipFill>
          <a:blip r:embed="rId2"/>
          <a:stretch>
            <a:fillRect/>
          </a:stretch>
        </p:blipFill>
        <p:spPr>
          <a:xfrm>
            <a:off x="10072021" y="236746"/>
            <a:ext cx="1948716" cy="372854"/>
          </a:xfrm>
          <a:prstGeom prst="rect">
            <a:avLst/>
          </a:prstGeom>
        </p:spPr>
      </p:pic>
      <p:pic>
        <p:nvPicPr>
          <p:cNvPr id="7" name="Picture 6">
            <a:extLst>
              <a:ext uri="{FF2B5EF4-FFF2-40B4-BE49-F238E27FC236}">
                <a16:creationId xmlns:a16="http://schemas.microsoft.com/office/drawing/2014/main" id="{A3835B30-6C9F-263A-965C-7E1FF3EFD22F}"/>
              </a:ext>
            </a:extLst>
          </p:cNvPr>
          <p:cNvPicPr>
            <a:picLocks noChangeAspect="1"/>
          </p:cNvPicPr>
          <p:nvPr/>
        </p:nvPicPr>
        <p:blipFill>
          <a:blip r:embed="rId3"/>
          <a:stretch>
            <a:fillRect/>
          </a:stretch>
        </p:blipFill>
        <p:spPr>
          <a:xfrm>
            <a:off x="6799731" y="1848846"/>
            <a:ext cx="5221006" cy="3480670"/>
          </a:xfrm>
          <a:prstGeom prst="rect">
            <a:avLst/>
          </a:prstGeom>
        </p:spPr>
      </p:pic>
    </p:spTree>
    <p:extLst>
      <p:ext uri="{BB962C8B-B14F-4D97-AF65-F5344CB8AC3E}">
        <p14:creationId xmlns:p14="http://schemas.microsoft.com/office/powerpoint/2010/main" val="150463417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15CD4-C97F-32B5-67CB-49693EF32332}"/>
              </a:ext>
            </a:extLst>
          </p:cNvPr>
          <p:cNvSpPr>
            <a:spLocks noGrp="1"/>
          </p:cNvSpPr>
          <p:nvPr>
            <p:ph type="title"/>
          </p:nvPr>
        </p:nvSpPr>
        <p:spPr>
          <a:xfrm>
            <a:off x="629771" y="587188"/>
            <a:ext cx="10932458" cy="857978"/>
          </a:xfrm>
        </p:spPr>
        <p:txBody>
          <a:bodyPr/>
          <a:lstStyle/>
          <a:p>
            <a:r>
              <a:rPr lang="en-US" dirty="0"/>
              <a:t>Technology Overview &amp; Innovations associated</a:t>
            </a:r>
          </a:p>
        </p:txBody>
      </p:sp>
      <p:sp>
        <p:nvSpPr>
          <p:cNvPr id="3" name="Content Placeholder 2">
            <a:extLst>
              <a:ext uri="{FF2B5EF4-FFF2-40B4-BE49-F238E27FC236}">
                <a16:creationId xmlns:a16="http://schemas.microsoft.com/office/drawing/2014/main" id="{48150B58-5843-30FD-F159-C4217190A1B7}"/>
              </a:ext>
            </a:extLst>
          </p:cNvPr>
          <p:cNvSpPr>
            <a:spLocks noGrp="1"/>
          </p:cNvSpPr>
          <p:nvPr>
            <p:ph idx="1"/>
          </p:nvPr>
        </p:nvSpPr>
        <p:spPr>
          <a:xfrm>
            <a:off x="779931" y="1622219"/>
            <a:ext cx="5177116" cy="5029914"/>
          </a:xfrm>
        </p:spPr>
        <p:txBody>
          <a:bodyPr>
            <a:normAutofit/>
          </a:bodyPr>
          <a:lstStyle/>
          <a:p>
            <a:r>
              <a:rPr lang="en-US" dirty="0"/>
              <a:t>Use of open source software .</a:t>
            </a:r>
          </a:p>
          <a:p>
            <a:r>
              <a:rPr lang="en-US" dirty="0"/>
              <a:t>Weblog publishing.</a:t>
            </a:r>
          </a:p>
          <a:p>
            <a:r>
              <a:rPr lang="en-US" dirty="0"/>
              <a:t>Rest or XML Webservices APIs</a:t>
            </a:r>
          </a:p>
          <a:p>
            <a:r>
              <a:rPr lang="en-US" dirty="0"/>
              <a:t>Optimized search engine capability.</a:t>
            </a:r>
          </a:p>
          <a:p>
            <a:r>
              <a:rPr lang="en-US" dirty="0"/>
              <a:t>Rich internet application techniques</a:t>
            </a:r>
          </a:p>
          <a:p>
            <a:r>
              <a:rPr lang="en-US" dirty="0"/>
              <a:t>HTML5 </a:t>
            </a:r>
          </a:p>
          <a:p>
            <a:r>
              <a:rPr lang="en-US" dirty="0"/>
              <a:t>Clean and meaningful URLs</a:t>
            </a:r>
          </a:p>
          <a:p>
            <a:r>
              <a:rPr lang="en-US" dirty="0"/>
              <a:t>Web Based Applications and Desktop Application.</a:t>
            </a:r>
          </a:p>
          <a:p>
            <a:r>
              <a:rPr lang="en-US" dirty="0"/>
              <a:t>XML &amp; RSS.</a:t>
            </a:r>
          </a:p>
          <a:p>
            <a:endParaRPr lang="en-US" dirty="0"/>
          </a:p>
        </p:txBody>
      </p:sp>
      <p:pic>
        <p:nvPicPr>
          <p:cNvPr id="4" name="Picture 2" descr="Web 2.0 applications | Download Scientific Diagram">
            <a:extLst>
              <a:ext uri="{FF2B5EF4-FFF2-40B4-BE49-F238E27FC236}">
                <a16:creationId xmlns:a16="http://schemas.microsoft.com/office/drawing/2014/main" id="{19E3AEBE-BE59-DB49-A80B-24C91AD2D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3827" y="1467578"/>
            <a:ext cx="4955671" cy="50299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1D83979-295C-AC4B-BD2C-8D0E0DEDAD1B}"/>
              </a:ext>
            </a:extLst>
          </p:cNvPr>
          <p:cNvPicPr>
            <a:picLocks noChangeAspect="1"/>
          </p:cNvPicPr>
          <p:nvPr/>
        </p:nvPicPr>
        <p:blipFill>
          <a:blip r:embed="rId3"/>
          <a:stretch>
            <a:fillRect/>
          </a:stretch>
        </p:blipFill>
        <p:spPr>
          <a:xfrm>
            <a:off x="10072021" y="236746"/>
            <a:ext cx="1948716" cy="372854"/>
          </a:xfrm>
          <a:prstGeom prst="rect">
            <a:avLst/>
          </a:prstGeom>
        </p:spPr>
      </p:pic>
    </p:spTree>
    <p:extLst>
      <p:ext uri="{BB962C8B-B14F-4D97-AF65-F5344CB8AC3E}">
        <p14:creationId xmlns:p14="http://schemas.microsoft.com/office/powerpoint/2010/main" val="284098322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8E82-DCAD-8842-0D0B-2047AD9C45AC}"/>
              </a:ext>
            </a:extLst>
          </p:cNvPr>
          <p:cNvSpPr>
            <a:spLocks noGrp="1"/>
          </p:cNvSpPr>
          <p:nvPr>
            <p:ph type="title"/>
          </p:nvPr>
        </p:nvSpPr>
        <p:spPr/>
        <p:txBody>
          <a:bodyPr/>
          <a:lstStyle/>
          <a:p>
            <a:r>
              <a:rPr lang="en-US" dirty="0"/>
              <a:t>WEB 3.0</a:t>
            </a:r>
          </a:p>
        </p:txBody>
      </p:sp>
      <p:sp>
        <p:nvSpPr>
          <p:cNvPr id="3" name="Content Placeholder 2">
            <a:extLst>
              <a:ext uri="{FF2B5EF4-FFF2-40B4-BE49-F238E27FC236}">
                <a16:creationId xmlns:a16="http://schemas.microsoft.com/office/drawing/2014/main" id="{7F21A887-9BF1-12E2-A4D2-0FB0C0E342E0}"/>
              </a:ext>
            </a:extLst>
          </p:cNvPr>
          <p:cNvSpPr>
            <a:spLocks noGrp="1"/>
          </p:cNvSpPr>
          <p:nvPr>
            <p:ph idx="1"/>
          </p:nvPr>
        </p:nvSpPr>
        <p:spPr/>
        <p:txBody>
          <a:bodyPr>
            <a:normAutofit fontScale="92500" lnSpcReduction="20000"/>
          </a:bodyPr>
          <a:lstStyle/>
          <a:p>
            <a:pPr marL="0" indent="0">
              <a:buNone/>
            </a:pPr>
            <a:r>
              <a:rPr lang="en-US" dirty="0"/>
              <a:t>Web 3.0 or Web3 is the third generation of the World Wide Web. Currently a work in progress, it is a vision of a decentralized and open Web with greater utility for its users</a:t>
            </a:r>
          </a:p>
          <a:p>
            <a:pPr marL="0" indent="0">
              <a:buNone/>
            </a:pPr>
            <a:endParaRPr lang="en-US" dirty="0"/>
          </a:p>
          <a:p>
            <a:pPr algn="just"/>
            <a:r>
              <a:rPr lang="en-US" dirty="0"/>
              <a:t>Suggested name by John Markoff of the New York Times for the third generation of the web.</a:t>
            </a:r>
          </a:p>
          <a:p>
            <a:pPr algn="just"/>
            <a:r>
              <a:rPr lang="en-US" dirty="0"/>
              <a:t>Defining features of Web 3.0 include decentralization; and permissionless; artificial intelligence (AI) and machine learning; and connectivity and ubiquity.</a:t>
            </a:r>
          </a:p>
          <a:p>
            <a:pPr algn="just"/>
            <a:r>
              <a:rPr lang="en-US" dirty="0"/>
              <a:t>Web 3.0 represents the next iteration or phase of the evolution of the web/internet and potentially could be as disruptive and represent as big a paradigm shift as Web 2.0 did. Web 3.0 is built upon the core concepts of decentralization, openness, and greater user utility.</a:t>
            </a:r>
          </a:p>
          <a:p>
            <a:pPr algn="just"/>
            <a:r>
              <a:rPr lang="en-US" dirty="0"/>
              <a:t>A decentralized autonomous organization (DAO) is an automated computer network organization model controlled by its community members rather than a single establishment like the government or a financial institution, and whose transaction records are maintained on a blockchain.</a:t>
            </a:r>
          </a:p>
          <a:p>
            <a:pPr algn="just"/>
            <a:endParaRPr lang="en-US" dirty="0"/>
          </a:p>
          <a:p>
            <a:endParaRPr lang="en-US" dirty="0"/>
          </a:p>
        </p:txBody>
      </p:sp>
      <p:pic>
        <p:nvPicPr>
          <p:cNvPr id="5" name="Picture 4">
            <a:extLst>
              <a:ext uri="{FF2B5EF4-FFF2-40B4-BE49-F238E27FC236}">
                <a16:creationId xmlns:a16="http://schemas.microsoft.com/office/drawing/2014/main" id="{E76C97D0-62E5-5B1B-7BD6-72BFB29E08EA}"/>
              </a:ext>
            </a:extLst>
          </p:cNvPr>
          <p:cNvPicPr>
            <a:picLocks noChangeAspect="1"/>
          </p:cNvPicPr>
          <p:nvPr/>
        </p:nvPicPr>
        <p:blipFill>
          <a:blip r:embed="rId2"/>
          <a:stretch>
            <a:fillRect/>
          </a:stretch>
        </p:blipFill>
        <p:spPr>
          <a:xfrm>
            <a:off x="10072021" y="236746"/>
            <a:ext cx="1948716" cy="372854"/>
          </a:xfrm>
          <a:prstGeom prst="rect">
            <a:avLst/>
          </a:prstGeom>
        </p:spPr>
      </p:pic>
    </p:spTree>
    <p:extLst>
      <p:ext uri="{BB962C8B-B14F-4D97-AF65-F5344CB8AC3E}">
        <p14:creationId xmlns:p14="http://schemas.microsoft.com/office/powerpoint/2010/main" val="1382259836"/>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5025</TotalTime>
  <Words>1190</Words>
  <Application>Microsoft Office PowerPoint</Application>
  <PresentationFormat>Widescreen</PresentationFormat>
  <Paragraphs>110</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Poppins</vt:lpstr>
      <vt:lpstr>Segoe UI</vt:lpstr>
      <vt:lpstr>Segoe UI Historic</vt:lpstr>
      <vt:lpstr>Celestial</vt:lpstr>
      <vt:lpstr>Web 2.o VS web 3.0</vt:lpstr>
      <vt:lpstr>PowerPoint Presentation</vt:lpstr>
      <vt:lpstr>MoogleLabs Web 3.0 Development Services </vt:lpstr>
      <vt:lpstr>Overview</vt:lpstr>
      <vt:lpstr>WEB 1.0 </vt:lpstr>
      <vt:lpstr>WEB 2.0 </vt:lpstr>
      <vt:lpstr>Characteristics of web 2.0</vt:lpstr>
      <vt:lpstr>Technology Overview &amp; Innovations associated</vt:lpstr>
      <vt:lpstr>WEB 3.0</vt:lpstr>
      <vt:lpstr>WEB 3.0  Key Features</vt:lpstr>
      <vt:lpstr>The Web 3.0 for business enterprises </vt:lpstr>
      <vt:lpstr>Web 2.0 vs 3.0 Architecture</vt:lpstr>
      <vt:lpstr>Web2.0 vs Web 3.0</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an Efficient, Transparent Supply Chain Ecosystem With Blockchain</dc:title>
  <dc:creator>Gurpreet Singh</dc:creator>
  <cp:lastModifiedBy>Minkle Kalra</cp:lastModifiedBy>
  <cp:revision>136</cp:revision>
  <dcterms:created xsi:type="dcterms:W3CDTF">2022-09-04T07:42:15Z</dcterms:created>
  <dcterms:modified xsi:type="dcterms:W3CDTF">2022-11-02T12:10:26Z</dcterms:modified>
</cp:coreProperties>
</file>